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56" r:id="rId3"/>
    <p:sldId id="777" r:id="rId5"/>
    <p:sldId id="636" r:id="rId6"/>
    <p:sldId id="780" r:id="rId7"/>
    <p:sldId id="633" r:id="rId8"/>
    <p:sldId id="634" r:id="rId9"/>
    <p:sldId id="635" r:id="rId10"/>
    <p:sldId id="607" r:id="rId11"/>
    <p:sldId id="511" r:id="rId12"/>
    <p:sldId id="565" r:id="rId13"/>
    <p:sldId id="564" r:id="rId14"/>
    <p:sldId id="512" r:id="rId15"/>
    <p:sldId id="637" r:id="rId16"/>
    <p:sldId id="638" r:id="rId17"/>
    <p:sldId id="499" r:id="rId18"/>
    <p:sldId id="566" r:id="rId19"/>
    <p:sldId id="639" r:id="rId20"/>
    <p:sldId id="640" r:id="rId21"/>
    <p:sldId id="641" r:id="rId22"/>
    <p:sldId id="643" r:id="rId23"/>
    <p:sldId id="644" r:id="rId24"/>
    <p:sldId id="645" r:id="rId25"/>
    <p:sldId id="646" r:id="rId26"/>
    <p:sldId id="648" r:id="rId27"/>
    <p:sldId id="647" r:id="rId28"/>
    <p:sldId id="649" r:id="rId29"/>
    <p:sldId id="650" r:id="rId30"/>
    <p:sldId id="653" r:id="rId31"/>
    <p:sldId id="571" r:id="rId32"/>
    <p:sldId id="655" r:id="rId33"/>
    <p:sldId id="656" r:id="rId34"/>
    <p:sldId id="657" r:id="rId35"/>
    <p:sldId id="658" r:id="rId36"/>
    <p:sldId id="663" r:id="rId37"/>
    <p:sldId id="664" r:id="rId38"/>
    <p:sldId id="659" r:id="rId39"/>
    <p:sldId id="665" r:id="rId40"/>
    <p:sldId id="660" r:id="rId41"/>
    <p:sldId id="661" r:id="rId42"/>
    <p:sldId id="666" r:id="rId43"/>
    <p:sldId id="670" r:id="rId44"/>
    <p:sldId id="671" r:id="rId45"/>
    <p:sldId id="662" r:id="rId46"/>
    <p:sldId id="667" r:id="rId47"/>
    <p:sldId id="668" r:id="rId48"/>
    <p:sldId id="669" r:id="rId49"/>
    <p:sldId id="654" r:id="rId50"/>
    <p:sldId id="500" r:id="rId51"/>
    <p:sldId id="501" r:id="rId52"/>
    <p:sldId id="578" r:id="rId53"/>
    <p:sldId id="502" r:id="rId54"/>
    <p:sldId id="579" r:id="rId55"/>
    <p:sldId id="580" r:id="rId56"/>
    <p:sldId id="581" r:id="rId57"/>
    <p:sldId id="679" r:id="rId58"/>
    <p:sldId id="783" r:id="rId59"/>
    <p:sldId id="681" r:id="rId60"/>
    <p:sldId id="682" r:id="rId61"/>
    <p:sldId id="683" r:id="rId62"/>
    <p:sldId id="684" r:id="rId63"/>
    <p:sldId id="687" r:id="rId64"/>
    <p:sldId id="685" r:id="rId65"/>
    <p:sldId id="688" r:id="rId66"/>
    <p:sldId id="709" r:id="rId67"/>
    <p:sldId id="689" r:id="rId68"/>
    <p:sldId id="686" r:id="rId69"/>
    <p:sldId id="691" r:id="rId70"/>
    <p:sldId id="680" r:id="rId71"/>
    <p:sldId id="693" r:id="rId72"/>
    <p:sldId id="692" r:id="rId73"/>
    <p:sldId id="694" r:id="rId74"/>
    <p:sldId id="696" r:id="rId75"/>
    <p:sldId id="697" r:id="rId76"/>
    <p:sldId id="698" r:id="rId77"/>
    <p:sldId id="700" r:id="rId78"/>
    <p:sldId id="699" r:id="rId79"/>
    <p:sldId id="701" r:id="rId80"/>
    <p:sldId id="702" r:id="rId81"/>
    <p:sldId id="703" r:id="rId82"/>
    <p:sldId id="704" r:id="rId83"/>
    <p:sldId id="591" r:id="rId84"/>
    <p:sldId id="710" r:id="rId85"/>
    <p:sldId id="711" r:id="rId86"/>
    <p:sldId id="712" r:id="rId87"/>
    <p:sldId id="715" r:id="rId88"/>
    <p:sldId id="716" r:id="rId89"/>
    <p:sldId id="717" r:id="rId90"/>
    <p:sldId id="714" r:id="rId91"/>
    <p:sldId id="713" r:id="rId92"/>
    <p:sldId id="718" r:id="rId93"/>
    <p:sldId id="719" r:id="rId94"/>
    <p:sldId id="720" r:id="rId95"/>
    <p:sldId id="706" r:id="rId96"/>
    <p:sldId id="721" r:id="rId97"/>
    <p:sldId id="722" r:id="rId98"/>
    <p:sldId id="723" r:id="rId99"/>
    <p:sldId id="724" r:id="rId100"/>
    <p:sldId id="707" r:id="rId101"/>
    <p:sldId id="765" r:id="rId102"/>
    <p:sldId id="766" r:id="rId103"/>
    <p:sldId id="767" r:id="rId104"/>
    <p:sldId id="725" r:id="rId105"/>
    <p:sldId id="768" r:id="rId106"/>
    <p:sldId id="769" r:id="rId107"/>
    <p:sldId id="770" r:id="rId108"/>
    <p:sldId id="771" r:id="rId109"/>
    <p:sldId id="726" r:id="rId110"/>
    <p:sldId id="772" r:id="rId111"/>
    <p:sldId id="773" r:id="rId112"/>
    <p:sldId id="774" r:id="rId113"/>
    <p:sldId id="728" r:id="rId114"/>
    <p:sldId id="775" r:id="rId115"/>
    <p:sldId id="730" r:id="rId116"/>
    <p:sldId id="598" r:id="rId117"/>
    <p:sldId id="727" r:id="rId118"/>
    <p:sldId id="731" r:id="rId119"/>
    <p:sldId id="732" r:id="rId120"/>
    <p:sldId id="733" r:id="rId121"/>
    <p:sldId id="734" r:id="rId122"/>
    <p:sldId id="735" r:id="rId123"/>
    <p:sldId id="736" r:id="rId124"/>
    <p:sldId id="737" r:id="rId125"/>
    <p:sldId id="738" r:id="rId126"/>
    <p:sldId id="599" r:id="rId127"/>
    <p:sldId id="739" r:id="rId128"/>
    <p:sldId id="600" r:id="rId129"/>
    <p:sldId id="740" r:id="rId130"/>
    <p:sldId id="741" r:id="rId131"/>
    <p:sldId id="742" r:id="rId132"/>
    <p:sldId id="743" r:id="rId133"/>
    <p:sldId id="745" r:id="rId134"/>
    <p:sldId id="746" r:id="rId135"/>
    <p:sldId id="790" r:id="rId136"/>
    <p:sldId id="747" r:id="rId137"/>
    <p:sldId id="748" r:id="rId138"/>
    <p:sldId id="749" r:id="rId139"/>
    <p:sldId id="750" r:id="rId140"/>
    <p:sldId id="784" r:id="rId141"/>
    <p:sldId id="785" r:id="rId142"/>
    <p:sldId id="786" r:id="rId143"/>
    <p:sldId id="787" r:id="rId144"/>
    <p:sldId id="788" r:id="rId145"/>
    <p:sldId id="751" r:id="rId146"/>
    <p:sldId id="744" r:id="rId147"/>
    <p:sldId id="752" r:id="rId148"/>
    <p:sldId id="753" r:id="rId149"/>
    <p:sldId id="758" r:id="rId150"/>
    <p:sldId id="754" r:id="rId151"/>
    <p:sldId id="755" r:id="rId152"/>
    <p:sldId id="756" r:id="rId153"/>
    <p:sldId id="759" r:id="rId154"/>
    <p:sldId id="760" r:id="rId155"/>
    <p:sldId id="757" r:id="rId156"/>
    <p:sldId id="761" r:id="rId157"/>
    <p:sldId id="789" r:id="rId158"/>
    <p:sldId id="762" r:id="rId159"/>
  </p:sldIdLst>
  <p:sldSz cx="12192000" cy="6858000"/>
  <p:notesSz cx="6858000" cy="9144000"/>
  <p:custDataLst>
    <p:tags r:id="rId1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256"/>
            <p14:sldId id="777"/>
            <p14:sldId id="636"/>
            <p14:sldId id="780"/>
            <p14:sldId id="633"/>
            <p14:sldId id="634"/>
            <p14:sldId id="635"/>
            <p14:sldId id="607"/>
            <p14:sldId id="511"/>
            <p14:sldId id="565"/>
            <p14:sldId id="564"/>
            <p14:sldId id="512"/>
            <p14:sldId id="637"/>
            <p14:sldId id="638"/>
            <p14:sldId id="499"/>
            <p14:sldId id="566"/>
            <p14:sldId id="639"/>
            <p14:sldId id="640"/>
            <p14:sldId id="641"/>
            <p14:sldId id="643"/>
            <p14:sldId id="644"/>
            <p14:sldId id="645"/>
            <p14:sldId id="646"/>
            <p14:sldId id="648"/>
            <p14:sldId id="647"/>
            <p14:sldId id="649"/>
            <p14:sldId id="650"/>
            <p14:sldId id="653"/>
            <p14:sldId id="571"/>
            <p14:sldId id="655"/>
            <p14:sldId id="656"/>
            <p14:sldId id="657"/>
            <p14:sldId id="658"/>
            <p14:sldId id="663"/>
            <p14:sldId id="664"/>
            <p14:sldId id="659"/>
            <p14:sldId id="665"/>
            <p14:sldId id="660"/>
            <p14:sldId id="661"/>
            <p14:sldId id="666"/>
            <p14:sldId id="670"/>
            <p14:sldId id="671"/>
            <p14:sldId id="662"/>
            <p14:sldId id="667"/>
            <p14:sldId id="668"/>
            <p14:sldId id="669"/>
            <p14:sldId id="654"/>
            <p14:sldId id="500"/>
            <p14:sldId id="501"/>
            <p14:sldId id="578"/>
            <p14:sldId id="502"/>
            <p14:sldId id="579"/>
            <p14:sldId id="580"/>
            <p14:sldId id="581"/>
            <p14:sldId id="679"/>
            <p14:sldId id="783"/>
            <p14:sldId id="681"/>
            <p14:sldId id="682"/>
            <p14:sldId id="683"/>
            <p14:sldId id="684"/>
            <p14:sldId id="687"/>
            <p14:sldId id="685"/>
            <p14:sldId id="688"/>
            <p14:sldId id="709"/>
            <p14:sldId id="689"/>
            <p14:sldId id="686"/>
            <p14:sldId id="691"/>
            <p14:sldId id="680"/>
            <p14:sldId id="693"/>
            <p14:sldId id="692"/>
            <p14:sldId id="694"/>
            <p14:sldId id="696"/>
            <p14:sldId id="697"/>
            <p14:sldId id="698"/>
            <p14:sldId id="700"/>
            <p14:sldId id="699"/>
            <p14:sldId id="701"/>
            <p14:sldId id="702"/>
            <p14:sldId id="703"/>
            <p14:sldId id="704"/>
            <p14:sldId id="591"/>
            <p14:sldId id="710"/>
            <p14:sldId id="711"/>
            <p14:sldId id="712"/>
            <p14:sldId id="715"/>
            <p14:sldId id="716"/>
            <p14:sldId id="717"/>
            <p14:sldId id="714"/>
            <p14:sldId id="713"/>
            <p14:sldId id="718"/>
            <p14:sldId id="719"/>
            <p14:sldId id="720"/>
            <p14:sldId id="706"/>
            <p14:sldId id="721"/>
            <p14:sldId id="722"/>
            <p14:sldId id="723"/>
            <p14:sldId id="724"/>
            <p14:sldId id="707"/>
            <p14:sldId id="765"/>
            <p14:sldId id="766"/>
            <p14:sldId id="767"/>
            <p14:sldId id="725"/>
            <p14:sldId id="768"/>
            <p14:sldId id="769"/>
            <p14:sldId id="770"/>
            <p14:sldId id="771"/>
            <p14:sldId id="726"/>
            <p14:sldId id="772"/>
            <p14:sldId id="773"/>
            <p14:sldId id="774"/>
            <p14:sldId id="728"/>
            <p14:sldId id="775"/>
            <p14:sldId id="730"/>
            <p14:sldId id="598"/>
            <p14:sldId id="727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599"/>
            <p14:sldId id="739"/>
            <p14:sldId id="600"/>
            <p14:sldId id="740"/>
            <p14:sldId id="741"/>
            <p14:sldId id="742"/>
            <p14:sldId id="743"/>
            <p14:sldId id="745"/>
            <p14:sldId id="746"/>
            <p14:sldId id="790"/>
            <p14:sldId id="747"/>
            <p14:sldId id="748"/>
            <p14:sldId id="749"/>
            <p14:sldId id="750"/>
            <p14:sldId id="784"/>
            <p14:sldId id="785"/>
            <p14:sldId id="786"/>
            <p14:sldId id="787"/>
            <p14:sldId id="788"/>
            <p14:sldId id="751"/>
            <p14:sldId id="744"/>
            <p14:sldId id="752"/>
            <p14:sldId id="753"/>
            <p14:sldId id="758"/>
            <p14:sldId id="754"/>
            <p14:sldId id="755"/>
            <p14:sldId id="756"/>
            <p14:sldId id="759"/>
            <p14:sldId id="760"/>
            <p14:sldId id="757"/>
            <p14:sldId id="761"/>
            <p14:sldId id="789"/>
            <p14:sldId id="762"/>
          </p14:sldIdLst>
        </p14:section>
        <p14:section name="设计、令人印象深刻、协作" id="{B9B51309-D148-4332-87C2-07BE32FBCA3B}">
          <p14:sldIdLst/>
        </p14:section>
        <p14:section name="了解更多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D2B4A6"/>
    <a:srgbClr val="734F29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10" autoAdjust="0"/>
  </p:normalViewPr>
  <p:slideViewPr>
    <p:cSldViewPr snapToGrid="0" showGuides="1">
      <p:cViewPr varScale="1">
        <p:scale>
          <a:sx n="73" d="100"/>
          <a:sy n="73" d="100"/>
        </p:scale>
        <p:origin x="998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060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4" Type="http://schemas.openxmlformats.org/officeDocument/2006/relationships/tags" Target="tags/tag1.xml"/><Relationship Id="rId163" Type="http://schemas.openxmlformats.org/officeDocument/2006/relationships/commentAuthors" Target="commentAuthors.xml"/><Relationship Id="rId162" Type="http://schemas.openxmlformats.org/officeDocument/2006/relationships/tableStyles" Target="tableStyles.xml"/><Relationship Id="rId161" Type="http://schemas.openxmlformats.org/officeDocument/2006/relationships/viewProps" Target="viewProps.xml"/><Relationship Id="rId160" Type="http://schemas.openxmlformats.org/officeDocument/2006/relationships/presProps" Target="presProps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C13577B-6902-467D-A26C-08A0DD5E4E03}" type="datetimeFigureOut">
              <a:rPr/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F61EA0F-A667-4B49-8422-0062BC55E249}" type="slidenum">
              <a:rPr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zh-CN" smtClean="0"/>
            </a:fld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200ohm</a:t>
            </a:r>
            <a:r>
              <a:rPr lang="zh-CN" altLang="en-US" dirty="0"/>
              <a:t>伏安特性，在</a:t>
            </a:r>
            <a:r>
              <a:rPr lang="en-US" altLang="zh-CN" dirty="0"/>
              <a:t>1V</a:t>
            </a:r>
            <a:r>
              <a:rPr lang="zh-CN" altLang="en-US" dirty="0"/>
              <a:t>处镜像对折后，就是红色直线。它和棕色二极管伏安特性曲线相交，如图中黑色圆圈。就是结果。</a:t>
            </a:r>
            <a:endParaRPr lang="en-US" altLang="zh-CN" dirty="0"/>
          </a:p>
          <a:p>
            <a:r>
              <a:rPr lang="zh-CN" altLang="en-US" dirty="0"/>
              <a:t>不信的话，你用</a:t>
            </a:r>
            <a:r>
              <a:rPr lang="en-US" altLang="zh-CN" dirty="0"/>
              <a:t>TINA</a:t>
            </a:r>
            <a:r>
              <a:rPr lang="zh-CN" altLang="en-US" dirty="0"/>
              <a:t>仿真实测，结果肯定一样。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这张图和刚才的没什么区别，就是最后的结论，显得清晰一些。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说它重要，就是我们可能处处要用到它。先看前面出现的</a:t>
            </a:r>
            <a:r>
              <a:rPr lang="en-US" altLang="zh-CN" dirty="0"/>
              <a:t>NPN</a:t>
            </a:r>
            <a:r>
              <a:rPr lang="zh-CN" altLang="en-US" dirty="0"/>
              <a:t>晶体管实现的理想放大电路。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在输入端，</a:t>
            </a:r>
            <a:r>
              <a:rPr lang="en-US" altLang="zh-CN" dirty="0"/>
              <a:t>EB</a:t>
            </a:r>
            <a:r>
              <a:rPr lang="zh-CN" altLang="en-US" dirty="0"/>
              <a:t>（或者</a:t>
            </a:r>
            <a:r>
              <a:rPr lang="en-US" altLang="zh-CN" dirty="0" err="1"/>
              <a:t>EB+ui</a:t>
            </a:r>
            <a:r>
              <a:rPr lang="en-US" altLang="zh-CN" dirty="0"/>
              <a:t>)</a:t>
            </a:r>
            <a:r>
              <a:rPr lang="zh-CN" altLang="en-US" dirty="0"/>
              <a:t>相当于前述方法中的</a:t>
            </a:r>
            <a:r>
              <a:rPr lang="en-US" altLang="zh-CN" dirty="0" err="1"/>
              <a:t>uI</a:t>
            </a:r>
            <a:r>
              <a:rPr lang="zh-CN" altLang="en-US" dirty="0"/>
              <a:t>，电阻和晶体管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之间串联。而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之间的伏安特性，就像一个二极管一样，如右图。</a:t>
            </a:r>
            <a:endParaRPr lang="en-US" altLang="zh-CN" dirty="0"/>
          </a:p>
          <a:p>
            <a:r>
              <a:rPr lang="zh-CN" altLang="en-US" dirty="0"/>
              <a:t>找到</a:t>
            </a:r>
            <a:r>
              <a:rPr lang="en-US" altLang="zh-CN" dirty="0"/>
              <a:t>1.09V</a:t>
            </a:r>
            <a:r>
              <a:rPr lang="zh-CN" altLang="en-US" dirty="0"/>
              <a:t>，将电阻</a:t>
            </a:r>
            <a:r>
              <a:rPr lang="en-US" altLang="zh-CN" dirty="0"/>
              <a:t>10k</a:t>
            </a:r>
            <a:r>
              <a:rPr lang="zh-CN" altLang="en-US" dirty="0"/>
              <a:t>伏安特性在该处镜像对折，交点在</a:t>
            </a:r>
            <a:r>
              <a:rPr lang="en-US" altLang="zh-CN" dirty="0"/>
              <a:t>Q1</a:t>
            </a:r>
            <a:r>
              <a:rPr lang="zh-CN" altLang="en-US" dirty="0"/>
              <a:t>处。大致一看，电流结果就是</a:t>
            </a:r>
            <a:r>
              <a:rPr lang="en-US" altLang="zh-CN" dirty="0"/>
              <a:t>40uA</a:t>
            </a:r>
            <a:r>
              <a:rPr lang="zh-CN" altLang="en-US" dirty="0"/>
              <a:t>左右。想一想，此时将</a:t>
            </a:r>
            <a:r>
              <a:rPr lang="en-US" altLang="zh-CN" dirty="0" err="1"/>
              <a:t>ui</a:t>
            </a:r>
            <a:r>
              <a:rPr lang="zh-CN" altLang="en-US" dirty="0"/>
              <a:t>加入，交点会怎么变化？</a:t>
            </a:r>
            <a:endParaRPr lang="en-US" altLang="zh-CN" dirty="0"/>
          </a:p>
          <a:p>
            <a:r>
              <a:rPr lang="zh-CN" altLang="en-US" dirty="0"/>
              <a:t>其实就是，图中的电阻线，斜率不变，但是起点不再固定为</a:t>
            </a:r>
            <a:r>
              <a:rPr lang="en-US" altLang="zh-CN" dirty="0"/>
              <a:t>1.09V</a:t>
            </a:r>
            <a:r>
              <a:rPr lang="zh-CN" altLang="en-US" dirty="0"/>
              <a:t>，而是围着</a:t>
            </a:r>
            <a:r>
              <a:rPr lang="en-US" altLang="zh-CN" dirty="0"/>
              <a:t>1.09V</a:t>
            </a:r>
            <a:r>
              <a:rPr lang="zh-CN" altLang="en-US" dirty="0"/>
              <a:t>，以输入电压幅度来回摆动。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该电路的输出端，也是两部件串联的情况。</a:t>
            </a:r>
            <a:r>
              <a:rPr lang="en-US" altLang="zh-CN" dirty="0"/>
              <a:t>VCC</a:t>
            </a:r>
            <a:r>
              <a:rPr lang="zh-CN" altLang="en-US" dirty="0"/>
              <a:t>就是</a:t>
            </a:r>
            <a:r>
              <a:rPr lang="en-US" altLang="zh-CN" dirty="0" err="1"/>
              <a:t>uI</a:t>
            </a:r>
            <a:r>
              <a:rPr lang="zh-CN" altLang="en-US" dirty="0"/>
              <a:t>，电阻和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之间的串联。</a:t>
            </a:r>
            <a:r>
              <a:rPr lang="en-US" altLang="zh-CN" dirty="0" err="1"/>
              <a:t>uCE</a:t>
            </a:r>
            <a:r>
              <a:rPr lang="zh-CN" altLang="en-US" dirty="0"/>
              <a:t>和</a:t>
            </a:r>
            <a:r>
              <a:rPr lang="en-US" altLang="zh-CN" dirty="0" err="1"/>
              <a:t>iC</a:t>
            </a:r>
            <a:r>
              <a:rPr lang="zh-CN" altLang="en-US" dirty="0"/>
              <a:t>的伏安特性，如右图所示，只有</a:t>
            </a:r>
            <a:r>
              <a:rPr lang="en-US" altLang="zh-CN" dirty="0"/>
              <a:t>IB=40uA</a:t>
            </a:r>
            <a:r>
              <a:rPr lang="zh-CN" altLang="en-US" dirty="0"/>
              <a:t>的那根线是有效的。</a:t>
            </a:r>
            <a:endParaRPr lang="en-US" altLang="zh-CN" dirty="0"/>
          </a:p>
          <a:p>
            <a:r>
              <a:rPr lang="zh-CN" altLang="en-US" dirty="0"/>
              <a:t>找到</a:t>
            </a:r>
            <a:r>
              <a:rPr lang="en-US" altLang="zh-CN" dirty="0"/>
              <a:t>20V</a:t>
            </a:r>
            <a:r>
              <a:rPr lang="zh-CN" altLang="en-US" dirty="0"/>
              <a:t>，将</a:t>
            </a:r>
            <a:r>
              <a:rPr lang="en-US" altLang="zh-CN" dirty="0"/>
              <a:t>2.5k</a:t>
            </a:r>
            <a:r>
              <a:rPr lang="zh-CN" altLang="en-US" dirty="0"/>
              <a:t>电阻伏安特性，在</a:t>
            </a:r>
            <a:r>
              <a:rPr lang="en-US" altLang="zh-CN" dirty="0"/>
              <a:t>20V</a:t>
            </a:r>
            <a:r>
              <a:rPr lang="zh-CN" altLang="en-US" dirty="0"/>
              <a:t>处镜像对折，交点如图中蓝色小点。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以后要经常用的名词解释。没什么。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又是一个名词解释。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看输入耦合是否成功，就看放大电路的输出，是否跟随输入信号变化。</a:t>
            </a:r>
            <a:r>
              <a:rPr lang="en-US" altLang="zh-CN" dirty="0" err="1"/>
              <a:t>ui</a:t>
            </a:r>
            <a:r>
              <a:rPr lang="zh-CN" altLang="en-US" dirty="0"/>
              <a:t>变化了，</a:t>
            </a:r>
            <a:r>
              <a:rPr lang="en-US" altLang="zh-CN" dirty="0" err="1"/>
              <a:t>iB</a:t>
            </a:r>
            <a:r>
              <a:rPr lang="zh-CN" altLang="en-US" dirty="0"/>
              <a:t>肯定跟着变了，也就导致</a:t>
            </a:r>
            <a:r>
              <a:rPr lang="en-US" altLang="zh-CN" dirty="0" err="1"/>
              <a:t>uOUT</a:t>
            </a:r>
            <a:r>
              <a:rPr lang="zh-CN" altLang="en-US" dirty="0"/>
              <a:t>跟着变化。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本页的目的，想说：“左电路比右边电路多了一个电容，但是两个电路的静态是完全一样的”因此，计算静态时，无需多考虑电容的作用。</a:t>
            </a:r>
            <a:endParaRPr lang="en-US" altLang="zh-CN" dirty="0"/>
          </a:p>
          <a:p>
            <a:r>
              <a:rPr lang="zh-CN" altLang="en-US" dirty="0"/>
              <a:t>所谓的过程复杂，是想说，左图刚上电的过程非常复杂，但等一会儿，等它稳定了，就和右图静态一模一样了。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前面用简单模型实现了放大，现在看看真正的晶体管（图中</a:t>
            </a:r>
            <a:r>
              <a:rPr lang="en-US" altLang="zh-CN" dirty="0"/>
              <a:t>T1</a:t>
            </a:r>
            <a:r>
              <a:rPr lang="en-US" altLang="zh-CN" baseline="0" dirty="0"/>
              <a:t> NPN</a:t>
            </a:r>
            <a:r>
              <a:rPr lang="zh-CN" altLang="en-US" baseline="0" dirty="0"/>
              <a:t>），还是刚才的电路结构，是否也能实现放大？</a:t>
            </a:r>
            <a:endParaRPr lang="en-US" altLang="zh-CN" baseline="0" dirty="0"/>
          </a:p>
          <a:p>
            <a:r>
              <a:rPr lang="zh-CN" altLang="en-US" baseline="0" dirty="0"/>
              <a:t>如果能放大，且结果一致，进一步说明我们前面用的简单模型，就是正确的吗。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输入信号无损失跨越电容，是实现了</a:t>
            </a:r>
            <a:r>
              <a:rPr lang="en-US" altLang="zh-CN" dirty="0"/>
              <a:t>1:1</a:t>
            </a:r>
            <a:r>
              <a:rPr lang="zh-CN" altLang="en-US" dirty="0"/>
              <a:t>耦合。</a:t>
            </a:r>
            <a:endParaRPr lang="en-US" altLang="zh-CN" dirty="0"/>
          </a:p>
          <a:p>
            <a:r>
              <a:rPr lang="zh-CN" altLang="en-US" dirty="0"/>
              <a:t>之所以无损失，核心在于电容上的电压，在高频信号输入时，几乎不变化。因为电容量比较大，信号频率比较高</a:t>
            </a:r>
            <a:r>
              <a:rPr lang="en-US" altLang="zh-CN" dirty="0"/>
              <a:t>——</a:t>
            </a:r>
            <a:r>
              <a:rPr lang="zh-CN" altLang="en-US" dirty="0"/>
              <a:t>想想看，给青海湖一会儿抽水，一会儿注水，青海湖水位变化吗？那么大</a:t>
            </a:r>
            <a:r>
              <a:rPr lang="zh-CN" altLang="en-US" baseline="0" dirty="0"/>
              <a:t>的青海湖，如果抽水</a:t>
            </a:r>
            <a:r>
              <a:rPr lang="en-US" altLang="zh-CN" baseline="0" dirty="0"/>
              <a:t>1</a:t>
            </a:r>
            <a:r>
              <a:rPr lang="zh-CN" altLang="en-US" baseline="0" dirty="0"/>
              <a:t>秒钟，再注水</a:t>
            </a:r>
            <a:r>
              <a:rPr lang="en-US" altLang="zh-CN" baseline="0" dirty="0"/>
              <a:t>1</a:t>
            </a:r>
            <a:r>
              <a:rPr lang="zh-CN" altLang="en-US" baseline="0" dirty="0"/>
              <a:t>秒钟，水位肯定不会变化。但是把青海湖变成洗脸盆，抽水时间变成</a:t>
            </a:r>
            <a:r>
              <a:rPr lang="en-US" altLang="zh-CN" baseline="0" dirty="0"/>
              <a:t>1</a:t>
            </a:r>
            <a:r>
              <a:rPr lang="zh-CN" altLang="en-US" baseline="0" dirty="0"/>
              <a:t>小时，情况就不一样了。</a:t>
            </a:r>
            <a:endParaRPr lang="en-US" altLang="zh-CN" baseline="0" dirty="0"/>
          </a:p>
          <a:p>
            <a:r>
              <a:rPr lang="zh-CN" altLang="en-US" baseline="0" dirty="0"/>
              <a:t>既然电容电压不变化，那么</a:t>
            </a:r>
            <a:r>
              <a:rPr lang="en-US" altLang="zh-CN" baseline="0" dirty="0" err="1"/>
              <a:t>uB</a:t>
            </a:r>
            <a:r>
              <a:rPr lang="en-US" altLang="zh-CN" baseline="0" dirty="0"/>
              <a:t>=</a:t>
            </a:r>
            <a:r>
              <a:rPr lang="en-US" altLang="zh-CN" baseline="0" dirty="0" err="1"/>
              <a:t>ui+uC</a:t>
            </a:r>
            <a:r>
              <a:rPr lang="zh-CN" altLang="en-US" baseline="0" dirty="0"/>
              <a:t>成立，在</a:t>
            </a:r>
            <a:r>
              <a:rPr lang="en-US" altLang="zh-CN" baseline="0" dirty="0" err="1"/>
              <a:t>uB</a:t>
            </a:r>
            <a:r>
              <a:rPr lang="zh-CN" altLang="en-US" baseline="0" dirty="0"/>
              <a:t>中就出现了</a:t>
            </a:r>
            <a:r>
              <a:rPr lang="en-US" altLang="zh-CN" baseline="0" dirty="0"/>
              <a:t>100%</a:t>
            </a:r>
            <a:r>
              <a:rPr lang="zh-CN" altLang="en-US" baseline="0" dirty="0"/>
              <a:t>的输入信号</a:t>
            </a:r>
            <a:r>
              <a:rPr lang="en-US" altLang="zh-CN" baseline="0" dirty="0" err="1"/>
              <a:t>ui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学时</a:t>
            </a:r>
            <a:r>
              <a:rPr lang="en-US" altLang="zh-CN" dirty="0"/>
              <a:t>5</a:t>
            </a:r>
            <a:r>
              <a:rPr lang="zh-CN" altLang="en-US" dirty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考试的时候，经常出现此类考点。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学时</a:t>
            </a:r>
            <a:r>
              <a:rPr lang="en-US" altLang="zh-CN" dirty="0"/>
              <a:t>6</a:t>
            </a:r>
            <a:r>
              <a:rPr lang="zh-CN" altLang="en-US" dirty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静态求解中，最困难的电路，大概也就如此吧。</a:t>
            </a:r>
            <a:endParaRPr lang="en-US" altLang="zh-CN" dirty="0"/>
          </a:p>
          <a:p>
            <a:r>
              <a:rPr lang="zh-CN" altLang="en-US" dirty="0"/>
              <a:t>用戴维宁等效的方法，就是图中方框内的。如果还是不会，找本电路书，再看看。“一个电压，加载到两个电阻串联上，输出是两个电阻中间的</a:t>
            </a:r>
            <a:r>
              <a:rPr lang="en-US" altLang="zh-CN" dirty="0"/>
              <a:t>P</a:t>
            </a:r>
            <a:r>
              <a:rPr lang="zh-CN" altLang="en-US" dirty="0"/>
              <a:t>点，戴维宁告诉我们，该电路可以演变成，一个新电压，串联一个新电阻到</a:t>
            </a:r>
            <a:r>
              <a:rPr lang="en-US" altLang="zh-CN" dirty="0"/>
              <a:t>P</a:t>
            </a:r>
            <a:r>
              <a:rPr lang="zh-CN" altLang="en-US" dirty="0"/>
              <a:t>点，新电压为</a:t>
            </a:r>
            <a:r>
              <a:rPr lang="en-US" altLang="zh-CN" dirty="0"/>
              <a:t>EB</a:t>
            </a:r>
            <a:r>
              <a:rPr lang="zh-CN" altLang="en-US" dirty="0"/>
              <a:t>，就是原电路的分压值，新电阻为原电路中两个电阻的并联”。这就是戴维宁想说的。</a:t>
            </a:r>
            <a:endParaRPr lang="en-US" altLang="zh-CN" dirty="0"/>
          </a:p>
          <a:p>
            <a:r>
              <a:rPr lang="zh-CN" altLang="en-US" dirty="0"/>
              <a:t>这么一演变，左侧图，就变成了右侧图。右侧图，多好计算啊。电阻</a:t>
            </a:r>
            <a:r>
              <a:rPr lang="en-US" altLang="zh-CN" dirty="0"/>
              <a:t>RB</a:t>
            </a:r>
            <a:r>
              <a:rPr lang="zh-CN" altLang="en-US" dirty="0"/>
              <a:t>上的电压，加上</a:t>
            </a:r>
            <a:r>
              <a:rPr lang="en-US" altLang="zh-CN" dirty="0"/>
              <a:t>UBEQ</a:t>
            </a:r>
            <a:r>
              <a:rPr lang="zh-CN" altLang="en-US" dirty="0"/>
              <a:t>，也就是</a:t>
            </a:r>
            <a:r>
              <a:rPr lang="en-US" altLang="zh-CN" dirty="0"/>
              <a:t>0.7V</a:t>
            </a:r>
            <a:r>
              <a:rPr lang="zh-CN" altLang="en-US" dirty="0"/>
              <a:t>，再加上电阻</a:t>
            </a:r>
            <a:r>
              <a:rPr lang="en-US" altLang="zh-CN" dirty="0"/>
              <a:t>RE</a:t>
            </a:r>
            <a:r>
              <a:rPr lang="zh-CN" altLang="en-US" dirty="0"/>
              <a:t>上的电压，等于</a:t>
            </a:r>
            <a:r>
              <a:rPr lang="en-US" altLang="zh-CN" dirty="0"/>
              <a:t>6V</a:t>
            </a:r>
            <a:r>
              <a:rPr lang="zh-CN" altLang="en-US" dirty="0"/>
              <a:t>，就是待求解方程。而电阻上的电压，可以写成</a:t>
            </a:r>
            <a:r>
              <a:rPr lang="en-US" altLang="zh-CN" dirty="0"/>
              <a:t>IBQ</a:t>
            </a:r>
            <a:r>
              <a:rPr lang="zh-CN" altLang="en-US" dirty="0"/>
              <a:t>的表达式，这不就解出</a:t>
            </a:r>
            <a:r>
              <a:rPr lang="en-US" altLang="zh-CN" dirty="0"/>
              <a:t>IBQ</a:t>
            </a:r>
            <a:r>
              <a:rPr lang="zh-CN" altLang="en-US" dirty="0"/>
              <a:t>了吗。只是，需要注意，流过</a:t>
            </a:r>
            <a:r>
              <a:rPr lang="en-US" altLang="zh-CN" dirty="0"/>
              <a:t>RE</a:t>
            </a:r>
            <a:r>
              <a:rPr lang="zh-CN" altLang="en-US" dirty="0"/>
              <a:t>的电流，是</a:t>
            </a:r>
            <a:r>
              <a:rPr lang="en-US" altLang="zh-CN" dirty="0"/>
              <a:t>1+bita</a:t>
            </a:r>
            <a:r>
              <a:rPr lang="zh-CN" altLang="en-US" dirty="0"/>
              <a:t>倍的</a:t>
            </a:r>
            <a:r>
              <a:rPr lang="en-US" altLang="zh-CN" dirty="0"/>
              <a:t>IBQ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这个电路，好像比上一页的更为复杂。试着做做，也不难。另外，一般教科书中也不太关注这个电路。</a:t>
            </a:r>
            <a:endParaRPr lang="en-US" altLang="zh-CN" dirty="0"/>
          </a:p>
          <a:p>
            <a:r>
              <a:rPr lang="zh-CN" altLang="en-US" dirty="0"/>
              <a:t>沿着虚线走，各个部件上的压降之和，就是</a:t>
            </a:r>
            <a:r>
              <a:rPr lang="en-US" altLang="zh-CN" dirty="0"/>
              <a:t>12V</a:t>
            </a:r>
            <a:r>
              <a:rPr lang="zh-CN" altLang="en-US" dirty="0"/>
              <a:t>。然后将各个部件上的压降，都表示成电流</a:t>
            </a:r>
            <a:r>
              <a:rPr lang="en-US" altLang="zh-CN" dirty="0"/>
              <a:t>IBQ</a:t>
            </a:r>
            <a:r>
              <a:rPr lang="zh-CN" altLang="en-US" dirty="0"/>
              <a:t>的关系，就能解出</a:t>
            </a:r>
            <a:r>
              <a:rPr lang="en-US" altLang="zh-CN" dirty="0"/>
              <a:t>IBQ</a:t>
            </a:r>
            <a:r>
              <a:rPr lang="zh-CN" altLang="en-US" dirty="0"/>
              <a:t>了。</a:t>
            </a:r>
            <a:endParaRPr lang="en-US" altLang="zh-CN" dirty="0"/>
          </a:p>
          <a:p>
            <a:r>
              <a:rPr lang="en-US" altLang="zh-CN" dirty="0"/>
              <a:t>RB</a:t>
            </a:r>
            <a:r>
              <a:rPr lang="zh-CN" altLang="en-US" dirty="0"/>
              <a:t>上的压降，是</a:t>
            </a:r>
            <a:r>
              <a:rPr lang="en-US" altLang="zh-CN" dirty="0"/>
              <a:t>IBQ</a:t>
            </a:r>
            <a:r>
              <a:rPr lang="zh-CN" altLang="en-US" dirty="0"/>
              <a:t>和</a:t>
            </a:r>
            <a:r>
              <a:rPr lang="en-US" altLang="zh-CN" dirty="0"/>
              <a:t>RB</a:t>
            </a:r>
            <a:r>
              <a:rPr lang="zh-CN" altLang="en-US" dirty="0"/>
              <a:t>的乘积。</a:t>
            </a:r>
            <a:r>
              <a:rPr lang="en-US" altLang="zh-CN" dirty="0"/>
              <a:t>RE</a:t>
            </a:r>
            <a:r>
              <a:rPr lang="zh-CN" altLang="en-US" dirty="0"/>
              <a:t>上的压降，是</a:t>
            </a:r>
            <a:r>
              <a:rPr lang="en-US" altLang="zh-CN" dirty="0"/>
              <a:t>IBQ</a:t>
            </a:r>
            <a:r>
              <a:rPr lang="zh-CN" altLang="en-US" dirty="0"/>
              <a:t>乘以</a:t>
            </a:r>
            <a:r>
              <a:rPr lang="en-US" altLang="zh-CN" dirty="0"/>
              <a:t>1+bita</a:t>
            </a:r>
            <a:r>
              <a:rPr lang="zh-CN" altLang="en-US" dirty="0"/>
              <a:t>，再乘以</a:t>
            </a:r>
            <a:r>
              <a:rPr lang="en-US" altLang="zh-CN" dirty="0"/>
              <a:t>RE</a:t>
            </a:r>
            <a:r>
              <a:rPr lang="zh-CN" altLang="en-US" dirty="0"/>
              <a:t>。注意，流过</a:t>
            </a:r>
            <a:r>
              <a:rPr lang="en-US" altLang="zh-CN" dirty="0"/>
              <a:t>RC</a:t>
            </a:r>
            <a:r>
              <a:rPr lang="zh-CN" altLang="en-US" dirty="0"/>
              <a:t>的电流，与流过</a:t>
            </a:r>
            <a:r>
              <a:rPr lang="en-US" altLang="zh-CN" dirty="0"/>
              <a:t>RE</a:t>
            </a:r>
            <a:r>
              <a:rPr lang="zh-CN" altLang="en-US" dirty="0"/>
              <a:t>的电流是一样的。这是本题的窍门所在。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从头来，看是否放大结构，然后判断状态，求解结果。</a:t>
            </a:r>
            <a:endParaRPr lang="en-US" altLang="zh-CN" dirty="0"/>
          </a:p>
          <a:p>
            <a:r>
              <a:rPr lang="zh-CN" altLang="en-US" dirty="0"/>
              <a:t>试着把上面几个电路的静态都求解一遍，花不了</a:t>
            </a:r>
            <a:r>
              <a:rPr lang="en-US" altLang="zh-CN" dirty="0"/>
              <a:t>10</a:t>
            </a:r>
            <a:r>
              <a:rPr lang="zh-CN" altLang="en-US" dirty="0"/>
              <a:t>分钟。三个人一起做，如果答案都相同，估计就对了，有争议，互相吵，吵不赢，找我。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学时</a:t>
            </a:r>
            <a:r>
              <a:rPr lang="en-US" altLang="zh-CN" dirty="0"/>
              <a:t>7</a:t>
            </a:r>
            <a:r>
              <a:rPr lang="zh-CN" altLang="en-US" dirty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到此为止，静态求解问题就彻底解决了。下面就开始学动态了。</a:t>
            </a:r>
            <a:endParaRPr lang="en-US" altLang="zh-CN" dirty="0"/>
          </a:p>
          <a:p>
            <a:r>
              <a:rPr lang="zh-CN" altLang="en-US" dirty="0"/>
              <a:t>晶体管电路分析，也就是静态和动态，还有以后学的频率特性，三个大骨头，啃了一个了。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实际电路中，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是不标注的，就像最右侧的</a:t>
            </a:r>
            <a:r>
              <a:rPr lang="en-US" altLang="zh-CN" dirty="0"/>
              <a:t>PNP</a:t>
            </a:r>
            <a:r>
              <a:rPr lang="zh-CN" altLang="en-US" dirty="0"/>
              <a:t>管一样。因为，学过模电的，都知道哪个脚是什么。</a:t>
            </a:r>
            <a:r>
              <a:rPr lang="en-US" altLang="zh-CN" dirty="0"/>
              <a:t>b</a:t>
            </a:r>
            <a:r>
              <a:rPr lang="zh-CN" altLang="en-US" dirty="0"/>
              <a:t>最好认。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e</a:t>
            </a:r>
            <a:r>
              <a:rPr lang="zh-CN" altLang="en-US" dirty="0"/>
              <a:t>也容易区别，带箭头的是</a:t>
            </a:r>
            <a:r>
              <a:rPr lang="en-US" altLang="zh-CN" dirty="0"/>
              <a:t>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箭头朝里，是</a:t>
            </a:r>
            <a:r>
              <a:rPr lang="en-US" altLang="zh-CN" dirty="0"/>
              <a:t>PNP</a:t>
            </a:r>
            <a:r>
              <a:rPr lang="zh-CN" altLang="en-US" dirty="0"/>
              <a:t>，箭头朝外的，是</a:t>
            </a:r>
            <a:r>
              <a:rPr lang="en-US" altLang="zh-CN" dirty="0"/>
              <a:t>NPN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硅稳压管，是一种特殊的二极管。特殊在于它的反向特性：普通二极管反向击穿电压很高，且击穿特性并不是非常陡峭。硅稳压管，也叫齐纳（</a:t>
            </a:r>
            <a:r>
              <a:rPr lang="en-US" altLang="zh-CN" dirty="0" err="1"/>
              <a:t>zener</a:t>
            </a:r>
            <a:r>
              <a:rPr lang="zh-CN" altLang="en-US" dirty="0"/>
              <a:t>）二极管，其正向特性与一般二极管无异。其反向特性中，第一，它的击穿电压一般较低，可以小到几</a:t>
            </a:r>
            <a:r>
              <a:rPr lang="en-US" altLang="zh-CN" dirty="0"/>
              <a:t>V</a:t>
            </a:r>
            <a:r>
              <a:rPr lang="zh-CN" altLang="en-US" dirty="0"/>
              <a:t>，第二，它反向击穿时，曲线非常陡峭。</a:t>
            </a:r>
            <a:endParaRPr lang="en-US" altLang="zh-CN" dirty="0"/>
          </a:p>
          <a:p>
            <a:r>
              <a:rPr lang="zh-CN" altLang="en-US" dirty="0"/>
              <a:t>用于稳压时，它一般都是反接</a:t>
            </a:r>
            <a:r>
              <a:rPr lang="en-US" altLang="zh-CN" dirty="0"/>
              <a:t>——</a:t>
            </a:r>
            <a:r>
              <a:rPr lang="zh-CN" altLang="en-US" dirty="0"/>
              <a:t>如左下角图。因此，其伏安特性可以反着画，如图右上角所示。如果用折线表示其伏安特性，则有表达式如图右下角。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两端施加一个变化电压，看</a:t>
            </a:r>
            <a:r>
              <a:rPr lang="en-US" altLang="zh-CN" dirty="0"/>
              <a:t>b</a:t>
            </a:r>
            <a:r>
              <a:rPr lang="zh-CN" altLang="en-US" dirty="0"/>
              <a:t>端流进电流产生的变化量是多少，两者相除，如果是一个确定值，那么“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两端”，就可以用一个电阻表示，即动态模型。图中可见，在变化电压较小时，确实如此，就是伏安特性中</a:t>
            </a:r>
            <a:r>
              <a:rPr lang="en-US" altLang="zh-CN" dirty="0"/>
              <a:t>Q1</a:t>
            </a:r>
            <a:r>
              <a:rPr lang="zh-CN" altLang="en-US" dirty="0"/>
              <a:t>处，如果变化电压较小（就是微变），则其伏安特性曲线可以用一小段直线（</a:t>
            </a:r>
            <a:r>
              <a:rPr lang="en-US" altLang="zh-CN" dirty="0"/>
              <a:t>Q1</a:t>
            </a:r>
            <a:r>
              <a:rPr lang="zh-CN" altLang="en-US" dirty="0"/>
              <a:t>点处的曲线切线）代替，该小段直线存在一个动态电阻，就是</a:t>
            </a:r>
            <a:r>
              <a:rPr lang="en-US" altLang="zh-CN" dirty="0" err="1"/>
              <a:t>rbe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之间不管加载什么变化电压，其电流都不受影响，就是一个恒流源。但这个恒流源又是受到</a:t>
            </a:r>
            <a:r>
              <a:rPr lang="en-US" altLang="zh-CN" dirty="0" err="1"/>
              <a:t>ib</a:t>
            </a:r>
            <a:r>
              <a:rPr lang="zh-CN" altLang="en-US" dirty="0"/>
              <a:t>控制的，是一个受控源，也就是图中模型。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学时</a:t>
            </a:r>
            <a:r>
              <a:rPr lang="en-US" altLang="zh-CN" dirty="0"/>
              <a:t>8</a:t>
            </a:r>
            <a:r>
              <a:rPr lang="zh-CN" altLang="en-US" dirty="0"/>
              <a:t>结束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我们常用的输入伏安特性曲线，是右侧的那些（</a:t>
            </a:r>
            <a:r>
              <a:rPr lang="en-US" altLang="zh-CN" dirty="0" err="1"/>
              <a:t>uCE</a:t>
            </a:r>
            <a:r>
              <a:rPr lang="en-US" altLang="zh-CN" dirty="0"/>
              <a:t>=1V</a:t>
            </a:r>
            <a:r>
              <a:rPr lang="zh-CN" altLang="en-US" dirty="0"/>
              <a:t>和</a:t>
            </a:r>
            <a:r>
              <a:rPr lang="en-US" altLang="zh-CN" dirty="0"/>
              <a:t>5V</a:t>
            </a:r>
            <a:r>
              <a:rPr lang="zh-CN" altLang="en-US" dirty="0"/>
              <a:t>的两根线，是几乎重合的）重合线。</a:t>
            </a:r>
            <a:endParaRPr lang="en-US" altLang="zh-CN" dirty="0"/>
          </a:p>
          <a:p>
            <a:r>
              <a:rPr lang="zh-CN" altLang="en-US" dirty="0"/>
              <a:t>其实说得更简单些，输入伏安特性曲线，几乎就是一根二极管伏安特性曲线。它近似是一个指数曲线</a:t>
            </a:r>
            <a:r>
              <a:rPr lang="en-US" altLang="zh-CN" dirty="0"/>
              <a:t>——</a:t>
            </a:r>
            <a:r>
              <a:rPr lang="zh-CN" altLang="en-US" dirty="0"/>
              <a:t>当</a:t>
            </a:r>
            <a:r>
              <a:rPr lang="en-US" altLang="zh-CN" dirty="0" err="1"/>
              <a:t>uBE</a:t>
            </a:r>
            <a:r>
              <a:rPr lang="zh-CN" altLang="en-US" dirty="0"/>
              <a:t>比</a:t>
            </a:r>
            <a:r>
              <a:rPr lang="en-US" altLang="zh-CN" dirty="0"/>
              <a:t>26mV</a:t>
            </a:r>
            <a:r>
              <a:rPr lang="zh-CN" altLang="en-US" dirty="0"/>
              <a:t>大很多时，公式中的</a:t>
            </a:r>
            <a:r>
              <a:rPr lang="en-US" altLang="zh-CN" dirty="0"/>
              <a:t>-1</a:t>
            </a:r>
            <a:r>
              <a:rPr lang="zh-CN" altLang="en-US" dirty="0"/>
              <a:t>，早就没用了。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学时</a:t>
            </a:r>
            <a:r>
              <a:rPr lang="en-US" altLang="zh-CN" dirty="0"/>
              <a:t>10</a:t>
            </a:r>
            <a:r>
              <a:rPr lang="zh-CN" altLang="en-US" dirty="0"/>
              <a:t>结束。最后</a:t>
            </a:r>
            <a:r>
              <a:rPr lang="en-US" altLang="zh-CN" dirty="0"/>
              <a:t>10</a:t>
            </a:r>
            <a:r>
              <a:rPr lang="zh-CN" altLang="en-US" dirty="0"/>
              <a:t>分钟演示了</a:t>
            </a:r>
            <a:r>
              <a:rPr lang="en-US" altLang="zh-CN" dirty="0"/>
              <a:t>TINA</a:t>
            </a:r>
            <a:r>
              <a:rPr lang="zh-CN" altLang="en-US" dirty="0"/>
              <a:t>电路。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静态求解中，最困难的电路，大概也就如此吧。</a:t>
            </a:r>
            <a:endParaRPr lang="en-US" altLang="zh-CN" dirty="0"/>
          </a:p>
          <a:p>
            <a:r>
              <a:rPr lang="zh-CN" altLang="en-US" dirty="0"/>
              <a:t>用戴维宁等效的方法，就是图中方框内的。如果还是不会，找本电路书，再看看。“一个电压，加载到两个电阻串联上，输出是两个电阻中间的</a:t>
            </a:r>
            <a:r>
              <a:rPr lang="en-US" altLang="zh-CN" dirty="0"/>
              <a:t>P</a:t>
            </a:r>
            <a:r>
              <a:rPr lang="zh-CN" altLang="en-US" dirty="0"/>
              <a:t>点，戴维宁告诉我们，该电路可以演变成，一个新电压，串联一个新电阻到</a:t>
            </a:r>
            <a:r>
              <a:rPr lang="en-US" altLang="zh-CN" dirty="0"/>
              <a:t>P</a:t>
            </a:r>
            <a:r>
              <a:rPr lang="zh-CN" altLang="en-US" dirty="0"/>
              <a:t>点，新电压为</a:t>
            </a:r>
            <a:r>
              <a:rPr lang="en-US" altLang="zh-CN" dirty="0"/>
              <a:t>EB</a:t>
            </a:r>
            <a:r>
              <a:rPr lang="zh-CN" altLang="en-US" dirty="0"/>
              <a:t>，就是原电路的分压值，新电阻为原电路中两个电阻的并联”。这就是戴维宁想说的。</a:t>
            </a:r>
            <a:endParaRPr lang="en-US" altLang="zh-CN" dirty="0"/>
          </a:p>
          <a:p>
            <a:r>
              <a:rPr lang="zh-CN" altLang="en-US" dirty="0"/>
              <a:t>这么一演变，左侧图，就变成了右侧图。右侧图，多好计算啊。电阻</a:t>
            </a:r>
            <a:r>
              <a:rPr lang="en-US" altLang="zh-CN" dirty="0"/>
              <a:t>RB</a:t>
            </a:r>
            <a:r>
              <a:rPr lang="zh-CN" altLang="en-US" dirty="0"/>
              <a:t>上的电压，加上</a:t>
            </a:r>
            <a:r>
              <a:rPr lang="en-US" altLang="zh-CN" dirty="0"/>
              <a:t>UBEQ</a:t>
            </a:r>
            <a:r>
              <a:rPr lang="zh-CN" altLang="en-US" dirty="0"/>
              <a:t>，也就是</a:t>
            </a:r>
            <a:r>
              <a:rPr lang="en-US" altLang="zh-CN" dirty="0"/>
              <a:t>0.7V</a:t>
            </a:r>
            <a:r>
              <a:rPr lang="zh-CN" altLang="en-US" dirty="0"/>
              <a:t>，再加上电阻</a:t>
            </a:r>
            <a:r>
              <a:rPr lang="en-US" altLang="zh-CN" dirty="0"/>
              <a:t>RE</a:t>
            </a:r>
            <a:r>
              <a:rPr lang="zh-CN" altLang="en-US" dirty="0"/>
              <a:t>上的电压，等于</a:t>
            </a:r>
            <a:r>
              <a:rPr lang="en-US" altLang="zh-CN" dirty="0"/>
              <a:t>6V</a:t>
            </a:r>
            <a:r>
              <a:rPr lang="zh-CN" altLang="en-US" dirty="0"/>
              <a:t>，就是待求解方程。而电阻上的电压，可以写成</a:t>
            </a:r>
            <a:r>
              <a:rPr lang="en-US" altLang="zh-CN" dirty="0"/>
              <a:t>IBQ</a:t>
            </a:r>
            <a:r>
              <a:rPr lang="zh-CN" altLang="en-US" dirty="0"/>
              <a:t>的表达式，这不就解出</a:t>
            </a:r>
            <a:r>
              <a:rPr lang="en-US" altLang="zh-CN" dirty="0"/>
              <a:t>IBQ</a:t>
            </a:r>
            <a:r>
              <a:rPr lang="zh-CN" altLang="en-US" dirty="0"/>
              <a:t>了吗。只是，需要注意，流过</a:t>
            </a:r>
            <a:r>
              <a:rPr lang="en-US" altLang="zh-CN" dirty="0"/>
              <a:t>RE</a:t>
            </a:r>
            <a:r>
              <a:rPr lang="zh-CN" altLang="en-US" dirty="0"/>
              <a:t>的电流，是</a:t>
            </a:r>
            <a:r>
              <a:rPr lang="en-US" altLang="zh-CN" dirty="0"/>
              <a:t>1+bita</a:t>
            </a:r>
            <a:r>
              <a:rPr lang="zh-CN" altLang="en-US" dirty="0"/>
              <a:t>倍的</a:t>
            </a:r>
            <a:r>
              <a:rPr lang="en-US" altLang="zh-CN" dirty="0"/>
              <a:t>IBQ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强调，自己推导一遍。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学时</a:t>
            </a:r>
            <a:r>
              <a:rPr lang="en-US" altLang="zh-CN" dirty="0"/>
              <a:t>14</a:t>
            </a:r>
            <a:r>
              <a:rPr lang="zh-CN" altLang="en-US" dirty="0"/>
              <a:t>结束。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图中绘制的，是</a:t>
            </a:r>
            <a:r>
              <a:rPr lang="en-US" altLang="zh-CN" dirty="0"/>
              <a:t>IB=0uA</a:t>
            </a:r>
            <a:r>
              <a:rPr lang="zh-CN" altLang="en-US" dirty="0"/>
              <a:t>、</a:t>
            </a:r>
            <a:r>
              <a:rPr lang="en-US" altLang="zh-CN" dirty="0"/>
              <a:t>100uA</a:t>
            </a:r>
            <a:r>
              <a:rPr lang="zh-CN" altLang="en-US" dirty="0"/>
              <a:t>、</a:t>
            </a:r>
            <a:r>
              <a:rPr lang="en-US" altLang="zh-CN" dirty="0"/>
              <a:t>200uA……900uA</a:t>
            </a:r>
            <a:r>
              <a:rPr lang="zh-CN" altLang="en-US" dirty="0"/>
              <a:t>时的曲线。其实，</a:t>
            </a:r>
            <a:r>
              <a:rPr lang="en-US" altLang="zh-CN" dirty="0"/>
              <a:t>IB</a:t>
            </a:r>
            <a:r>
              <a:rPr lang="zh-CN" altLang="en-US" dirty="0"/>
              <a:t>每确定一个值，就有一根输出伏安特性曲线与之对应。因此，输出伏安特性曲线的全貌，是一大堆线的集合。术语，叫一簇线。还不明白，就是女孩子的头发。每确定一个</a:t>
            </a:r>
            <a:r>
              <a:rPr lang="en-US" altLang="zh-CN" dirty="0"/>
              <a:t>IB</a:t>
            </a:r>
            <a:r>
              <a:rPr lang="zh-CN" altLang="en-US" dirty="0"/>
              <a:t>，就确定了一根线。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UOPS</a:t>
            </a:r>
            <a:r>
              <a:rPr lang="zh-CN" altLang="en-US" dirty="0"/>
              <a:t>很简单，任何情况下都是上式。当前静态</a:t>
            </a:r>
            <a:r>
              <a:rPr lang="en-US" altLang="zh-CN" dirty="0"/>
              <a:t>UCEQ=5V</a:t>
            </a:r>
            <a:r>
              <a:rPr lang="zh-CN" altLang="en-US" dirty="0"/>
              <a:t>，则</a:t>
            </a:r>
            <a:r>
              <a:rPr lang="en-US" altLang="zh-CN" dirty="0"/>
              <a:t>UOPS</a:t>
            </a:r>
            <a:r>
              <a:rPr lang="zh-CN" altLang="en-US" dirty="0"/>
              <a:t>一定等于</a:t>
            </a:r>
            <a:r>
              <a:rPr lang="en-US" altLang="zh-CN" dirty="0"/>
              <a:t>4.7V.</a:t>
            </a:r>
            <a:endParaRPr lang="en-US" altLang="zh-CN" dirty="0"/>
          </a:p>
          <a:p>
            <a:r>
              <a:rPr lang="en-US" altLang="zh-CN" dirty="0"/>
              <a:t>UOPC</a:t>
            </a:r>
            <a:r>
              <a:rPr lang="zh-CN" altLang="en-US" dirty="0"/>
              <a:t>较为复杂，在输出端不接电容隔直，如图</a:t>
            </a:r>
            <a:r>
              <a:rPr lang="en-US" altLang="zh-CN" dirty="0"/>
              <a:t>13-1</a:t>
            </a:r>
            <a:r>
              <a:rPr lang="zh-CN" altLang="en-US" dirty="0"/>
              <a:t>，则</a:t>
            </a:r>
            <a:r>
              <a:rPr lang="en-US" altLang="zh-CN" dirty="0"/>
              <a:t>UCEMAX</a:t>
            </a:r>
            <a:r>
              <a:rPr lang="zh-CN" altLang="en-US" dirty="0"/>
              <a:t>一定等于电源电压，那么</a:t>
            </a:r>
            <a:r>
              <a:rPr lang="en-US" altLang="zh-CN" dirty="0"/>
              <a:t>UOPC=EC-UCEQ</a:t>
            </a:r>
            <a:r>
              <a:rPr lang="zh-CN" altLang="en-US" dirty="0"/>
              <a:t>。在输出端接隔直电容和负载电阻后，情况如下页所示。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学时</a:t>
            </a:r>
            <a:r>
              <a:rPr lang="en-US" altLang="zh-CN" dirty="0"/>
              <a:t>15</a:t>
            </a:r>
            <a:r>
              <a:rPr lang="zh-CN" altLang="en-US" dirty="0"/>
              <a:t>开始，失真不再讲述。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学时</a:t>
            </a:r>
            <a:r>
              <a:rPr lang="en-US" altLang="zh-CN" dirty="0"/>
              <a:t>4</a:t>
            </a:r>
            <a:r>
              <a:rPr lang="zh-CN" altLang="en-US" dirty="0"/>
              <a:t>结束。</a:t>
            </a:r>
            <a:endParaRPr lang="en-US" altLang="zh-CN" dirty="0"/>
          </a:p>
          <a:p>
            <a:r>
              <a:rPr lang="zh-CN" altLang="en-US" dirty="0"/>
              <a:t>直线伏安特性，是一个电阻。曲线伏安特性，是一个二极管</a:t>
            </a:r>
            <a:r>
              <a:rPr lang="en-US" altLang="zh-CN" dirty="0"/>
              <a:t>——</a:t>
            </a:r>
            <a:r>
              <a:rPr lang="zh-CN" altLang="en-US" dirty="0"/>
              <a:t>我手画的，是个意思，别纠结是否准确。</a:t>
            </a:r>
            <a:endParaRPr lang="en-US" altLang="zh-CN" dirty="0"/>
          </a:p>
          <a:p>
            <a:r>
              <a:rPr lang="zh-CN" altLang="en-US" dirty="0"/>
              <a:t>无论静态电阻，还是动态电阻，都需要确定工作点，就是在伏安特性线上，找到一个确定的点。比如</a:t>
            </a:r>
            <a:r>
              <a:rPr lang="en-US" altLang="zh-CN" dirty="0"/>
              <a:t>QA</a:t>
            </a:r>
            <a:r>
              <a:rPr lang="zh-CN" altLang="en-US" dirty="0"/>
              <a:t>点，是电阻伏安特性上的，</a:t>
            </a:r>
            <a:r>
              <a:rPr lang="en-US" altLang="zh-CN" dirty="0"/>
              <a:t>QC</a:t>
            </a:r>
            <a:r>
              <a:rPr lang="zh-CN" altLang="en-US" dirty="0"/>
              <a:t>点，是二极管伏安特性上的。而</a:t>
            </a:r>
            <a:r>
              <a:rPr lang="en-US" altLang="zh-CN" dirty="0"/>
              <a:t>QB</a:t>
            </a:r>
            <a:r>
              <a:rPr lang="zh-CN" altLang="en-US" dirty="0"/>
              <a:t>，则是两根线相交处的，它既是电阻的，也是二极管的。</a:t>
            </a:r>
            <a:endParaRPr lang="en-US" altLang="zh-CN" dirty="0"/>
          </a:p>
          <a:p>
            <a:r>
              <a:rPr lang="zh-CN" altLang="en-US" dirty="0"/>
              <a:t>当前电压除以当前电流，就是静态电阻。在当前点处，设定一个小小的电压变化量，比如会在伏安特性上产生小小的电流变化量，电压变化量除以电流变化量，就是动态电阻。动态电阻，其实就是该点处伏安曲线的切线斜率的倒数。</a:t>
            </a:r>
            <a:endParaRPr lang="en-US" altLang="zh-CN" dirty="0"/>
          </a:p>
          <a:p>
            <a:r>
              <a:rPr lang="en-US" altLang="zh-CN" dirty="0"/>
              <a:t>QB</a:t>
            </a:r>
            <a:r>
              <a:rPr lang="zh-CN" altLang="en-US" dirty="0"/>
              <a:t>处，电阻的静态电阻，等于二极管的静态电阻，该点处，电阻的动态电阻，大于二极管的动态电阻。</a:t>
            </a:r>
            <a:endParaRPr lang="en-US" altLang="zh-CN" dirty="0"/>
          </a:p>
          <a:p>
            <a:r>
              <a:rPr lang="zh-CN" altLang="en-US" dirty="0"/>
              <a:t>对电阻来说，其动态电阻、静态电阻完全相等，且与工作点无关。</a:t>
            </a:r>
            <a:endParaRPr lang="en-US" altLang="zh-CN" dirty="0"/>
          </a:p>
          <a:p>
            <a:r>
              <a:rPr lang="zh-CN" altLang="en-US" dirty="0"/>
              <a:t>对二极管来说，其动态电阻是处处不同的，其静态电阻也是处处不同的。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IB=100uA</a:t>
            </a:r>
            <a:r>
              <a:rPr lang="zh-CN" altLang="en-US" dirty="0"/>
              <a:t>处的动态</a:t>
            </a:r>
            <a:r>
              <a:rPr lang="en-US" altLang="zh-CN" dirty="0" err="1"/>
              <a:t>bita</a:t>
            </a:r>
            <a:r>
              <a:rPr lang="zh-CN" altLang="en-US" dirty="0"/>
              <a:t>，小于</a:t>
            </a:r>
            <a:r>
              <a:rPr lang="en-US" altLang="zh-CN" dirty="0"/>
              <a:t>IB=500uA</a:t>
            </a:r>
            <a:r>
              <a:rPr lang="zh-CN" altLang="en-US" dirty="0"/>
              <a:t>处的动态</a:t>
            </a:r>
            <a:r>
              <a:rPr lang="en-US" altLang="zh-CN" dirty="0" err="1"/>
              <a:t>bita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这是实际情况，不容置疑。但是，好消息是，本课程内，认定</a:t>
            </a:r>
            <a:r>
              <a:rPr lang="en-US" altLang="zh-CN" dirty="0" err="1"/>
              <a:t>bita</a:t>
            </a:r>
            <a:r>
              <a:rPr lang="zh-CN" altLang="en-US" dirty="0"/>
              <a:t>始终不变，动态和静态也相同。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传统方法在上面两个图中。将蓝色虚线慢慢上移，代表串联电路中两个部件的电流始终相等</a:t>
            </a:r>
            <a:r>
              <a:rPr lang="en-US" altLang="zh-CN" dirty="0"/>
              <a:t>——</a:t>
            </a:r>
            <a:r>
              <a:rPr lang="zh-CN" altLang="en-US" dirty="0"/>
              <a:t>串联吗。上移中，和红线、绿线都有交点，能读出两个交点电压值。当两个交点电压值相加，等于输入电压</a:t>
            </a:r>
            <a:r>
              <a:rPr lang="en-US" altLang="zh-CN" dirty="0" err="1"/>
              <a:t>uI</a:t>
            </a:r>
            <a:r>
              <a:rPr lang="zh-CN" altLang="en-US" dirty="0"/>
              <a:t>，则结果就获得了。因为此时，两个部件电压之和等于</a:t>
            </a:r>
            <a:r>
              <a:rPr lang="en-US" altLang="zh-CN" dirty="0" err="1"/>
              <a:t>uI</a:t>
            </a:r>
            <a:r>
              <a:rPr lang="zh-CN" altLang="en-US" dirty="0"/>
              <a:t>，且两个电流相等。</a:t>
            </a:r>
            <a:endParaRPr lang="en-US" altLang="zh-CN" dirty="0"/>
          </a:p>
          <a:p>
            <a:r>
              <a:rPr lang="zh-CN" altLang="en-US" dirty="0"/>
              <a:t>但是，这种方法多麻烦啊。</a:t>
            </a:r>
            <a:endParaRPr lang="en-US" altLang="zh-CN" dirty="0"/>
          </a:p>
          <a:p>
            <a:r>
              <a:rPr lang="zh-CN" altLang="en-US" dirty="0"/>
              <a:t>新方法如右下角。横轴找到</a:t>
            </a:r>
            <a:r>
              <a:rPr lang="en-US" altLang="zh-CN" dirty="0" err="1"/>
              <a:t>uI</a:t>
            </a:r>
            <a:r>
              <a:rPr lang="zh-CN" altLang="en-US" dirty="0"/>
              <a:t>，容易吧，将</a:t>
            </a:r>
            <a:r>
              <a:rPr lang="en-US" altLang="zh-CN" dirty="0"/>
              <a:t>A</a:t>
            </a:r>
            <a:r>
              <a:rPr lang="zh-CN" altLang="en-US" dirty="0"/>
              <a:t>部件的伏安特性，挪到</a:t>
            </a:r>
            <a:r>
              <a:rPr lang="en-US" altLang="zh-CN" dirty="0" err="1"/>
              <a:t>uI</a:t>
            </a:r>
            <a:r>
              <a:rPr lang="zh-CN" altLang="en-US" dirty="0"/>
              <a:t>处，实施镜像对折。镜像后的曲线和部件</a:t>
            </a:r>
            <a:r>
              <a:rPr lang="en-US" altLang="zh-CN" dirty="0"/>
              <a:t>B</a:t>
            </a:r>
            <a:r>
              <a:rPr lang="zh-CN" altLang="en-US" dirty="0"/>
              <a:t>曲线的交点，就是所求解结果。想想，这是为什么。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 latinLnBrk="0">
              <a:defRPr lang="zh-CN" sz="5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 latinLnBrk="0">
              <a:lnSpc>
                <a:spcPct val="150000"/>
              </a:lnSpc>
              <a:spcBef>
                <a:spcPts val="600"/>
              </a:spcBef>
              <a:buNone/>
              <a:defRPr lang="zh-CN" sz="2800">
                <a:solidFill>
                  <a:srgbClr val="D24726"/>
                </a:solidFill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 latinLnBrk="0">
              <a:lnSpc>
                <a:spcPct val="150000"/>
              </a:lnSpc>
              <a:spcAft>
                <a:spcPts val="1200"/>
              </a:spcAft>
              <a:buNone/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lnSpc>
                <a:spcPct val="150000"/>
              </a:lnSpc>
              <a:spcAft>
                <a:spcPts val="1200"/>
              </a:spcAft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lnSpc>
                <a:spcPct val="150000"/>
              </a:lnSpc>
              <a:spcAft>
                <a:spcPts val="1200"/>
              </a:spcAft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lnSpc>
                <a:spcPct val="150000"/>
              </a:lnSpc>
              <a:spcAft>
                <a:spcPts val="1200"/>
              </a:spcAft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 latinLnBrk="0">
              <a:defRPr lang="zh-CN" sz="4800">
                <a:solidFill>
                  <a:srgbClr val="D247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 latinLnBrk="0">
              <a:lnSpc>
                <a:spcPct val="150000"/>
              </a:lnSpc>
              <a:buNone/>
              <a:defRPr lang="zh-CN" sz="2800">
                <a:solidFill>
                  <a:schemeClr val="bg1"/>
                </a:solidFill>
                <a:latin typeface="+mj-lt"/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8" name="矩形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 latinLnBrk="0">
              <a:buNone/>
              <a:defRPr lang="zh-CN" sz="24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 latinLnBrk="0">
              <a:defRPr lang="zh-CN" sz="3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latinLnBrk="0">
              <a:defRPr lang="zh-CN" sz="1600">
                <a:solidFill>
                  <a:schemeClr val="bg1">
                    <a:lumMod val="50000"/>
                  </a:schemeClr>
                </a:solidFill>
              </a:defRPr>
            </a:lvl1pPr>
            <a:lvl2pPr latinLnBrk="0">
              <a:defRPr lang="zh-CN" sz="1400">
                <a:solidFill>
                  <a:schemeClr val="bg1">
                    <a:lumMod val="50000"/>
                  </a:schemeClr>
                </a:solidFill>
              </a:defRPr>
            </a:lvl2pPr>
            <a:lvl3pPr latinLnBrk="0">
              <a:defRPr lang="zh-CN" sz="1200">
                <a:solidFill>
                  <a:schemeClr val="bg1">
                    <a:lumMod val="50000"/>
                  </a:schemeClr>
                </a:solidFill>
              </a:defRPr>
            </a:lvl3pPr>
            <a:lvl4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4pPr>
            <a:lvl5pPr latinLnBrk="0">
              <a:defRPr lang="zh-CN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 latinLnBrk="0"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第二级</a:t>
            </a:r>
            <a:endParaRPr lang="zh-CN"/>
          </a:p>
          <a:p>
            <a:pPr lvl="2"/>
            <a:r>
              <a:rPr lang="zh-CN"/>
              <a:t>第三级</a:t>
            </a:r>
            <a:endParaRPr lang="zh-CN"/>
          </a:p>
          <a:p>
            <a:pPr lvl="3"/>
            <a:r>
              <a:rPr lang="zh-CN"/>
              <a:t>第四级</a:t>
            </a:r>
            <a:endParaRPr lang="zh-CN"/>
          </a:p>
          <a:p>
            <a:pPr lvl="4"/>
            <a:r>
              <a:rPr lang="zh-CN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BEEBAAA-29B5-4AF5-BC5F-7E580C29002D}" type="datetimeFigureOut">
              <a:rPr lang="en-US" altLang="zh-CN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smtClean="0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lang="zh-CN"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1" Type="http://schemas.openxmlformats.org/officeDocument/2006/relationships/image" Target="../media/image117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9.png"/><Relationship Id="rId2" Type="http://schemas.openxmlformats.org/officeDocument/2006/relationships/image" Target="../media/image117.png"/><Relationship Id="rId1" Type="http://schemas.openxmlformats.org/officeDocument/2006/relationships/image" Target="../media/image11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1" Type="http://schemas.openxmlformats.org/officeDocument/2006/relationships/image" Target="../media/image120.png"/></Relationships>
</file>

<file path=ppt/slides/_rels/slide10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image" Target="../media/image12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0.png"/><Relationship Id="rId1" Type="http://schemas.openxmlformats.org/officeDocument/2006/relationships/image" Target="../media/image12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0.png"/><Relationship Id="rId1" Type="http://schemas.openxmlformats.org/officeDocument/2006/relationships/image" Target="../media/image12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8.png"/><Relationship Id="rId1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9.png"/><Relationship Id="rId1" Type="http://schemas.openxmlformats.org/officeDocument/2006/relationships/image" Target="../media/image12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image" Target="../media/image13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5.png"/><Relationship Id="rId1" Type="http://schemas.openxmlformats.org/officeDocument/2006/relationships/image" Target="../media/image136.png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44.png"/><Relationship Id="rId7" Type="http://schemas.openxmlformats.org/officeDocument/2006/relationships/image" Target="../media/image143.png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0" Type="http://schemas.openxmlformats.org/officeDocument/2006/relationships/notesSlide" Target="../notesSlides/notesSlide47.xml"/><Relationship Id="rId1" Type="http://schemas.openxmlformats.org/officeDocument/2006/relationships/image" Target="../media/image137.png"/></Relationships>
</file>

<file path=ppt/slides/_rels/slide1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6.png"/><Relationship Id="rId3" Type="http://schemas.openxmlformats.org/officeDocument/2006/relationships/image" Target="../media/image137.png"/><Relationship Id="rId2" Type="http://schemas.openxmlformats.org/officeDocument/2006/relationships/image" Target="../media/image145.png"/><Relationship Id="rId1" Type="http://schemas.openxmlformats.org/officeDocument/2006/relationships/image" Target="../media/image13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1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image" Target="../media/image149.png"/></Relationships>
</file>

<file path=ppt/slides/_rels/slide1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8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image" Target="../media/image14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8.emf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1" Type="http://schemas.openxmlformats.org/officeDocument/2006/relationships/image" Target="../media/image166.png"/></Relationships>
</file>

<file path=ppt/slides/_rels/slide1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9.png"/></Relationships>
</file>

<file path=ppt/slides/_rels/slide1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7.png"/><Relationship Id="rId2" Type="http://schemas.openxmlformats.org/officeDocument/2006/relationships/image" Target="../media/image175.png"/><Relationship Id="rId1" Type="http://schemas.openxmlformats.org/officeDocument/2006/relationships/image" Target="../media/image170.png"/></Relationships>
</file>

<file path=ppt/slides/_rels/slide1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184.png"/><Relationship Id="rId1" Type="http://schemas.openxmlformats.org/officeDocument/2006/relationships/image" Target="../media/image189.pn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image" Target="../media/image184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4.png"/><Relationship Id="rId1" Type="http://schemas.openxmlformats.org/officeDocument/2006/relationships/image" Target="../media/image184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68.png"/><Relationship Id="rId1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4.png"/><Relationship Id="rId2" Type="http://schemas.openxmlformats.org/officeDocument/2006/relationships/image" Target="../media/image68.png"/><Relationship Id="rId1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9.png"/><Relationship Id="rId1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4.png"/><Relationship Id="rId2" Type="http://schemas.openxmlformats.org/officeDocument/2006/relationships/image" Target="../media/image97.png"/><Relationship Id="rId1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4.png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新模电授课</a:t>
            </a:r>
            <a:r>
              <a:rPr lang="en-US" altLang="zh-CN" dirty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——Part1C</a:t>
            </a:r>
            <a:endParaRPr lang="zh-CN" dirty="0">
              <a:solidFill>
                <a:srgbClr val="0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西安交通大学 杨建国 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2023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年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月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2"/>
    </mc:Choice>
    <mc:Fallback>
      <p:transition spd="slow" advTm="50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华文中宋" panose="02010600040101010101" pitchFamily="2" charset="-122"/>
                <a:ea typeface="华文中宋" panose="02010600040101010101" pitchFamily="2" charset="-122"/>
              </a:rPr>
              <a:t>准确认识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输入伏安特性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9802" y="219392"/>
            <a:ext cx="3648075" cy="6276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90" y="758542"/>
            <a:ext cx="6354738" cy="54597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83157" y="377687"/>
            <a:ext cx="44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7053" y="1099487"/>
            <a:ext cx="8309112" cy="39839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" y="586409"/>
            <a:ext cx="3359677" cy="5780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382" y="5342640"/>
            <a:ext cx="7967870" cy="1218427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663" y="2619046"/>
            <a:ext cx="10747058" cy="4147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99" y="71120"/>
            <a:ext cx="3325186" cy="285685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646" y="3628242"/>
            <a:ext cx="4095750" cy="609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41" y="0"/>
            <a:ext cx="9401520" cy="36282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89" y="4493315"/>
            <a:ext cx="5010150" cy="1866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262" y="4237842"/>
            <a:ext cx="2533650" cy="14287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930" y="3899866"/>
            <a:ext cx="10668000" cy="2457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218" y="0"/>
            <a:ext cx="9401520" cy="3628242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9784" y="3123833"/>
            <a:ext cx="10470460" cy="35917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15" y="167177"/>
            <a:ext cx="7481024" cy="288708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245" y="1761034"/>
            <a:ext cx="112646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前述方法为倒推法，肯定可以解出，</a:t>
            </a:r>
            <a:endParaRPr lang="en-US" altLang="zh-CN" sz="5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但显得比较麻烦。</a:t>
            </a:r>
            <a:endParaRPr lang="en-US" altLang="zh-CN" sz="5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方框图法可以简化求解。</a:t>
            </a:r>
            <a:endParaRPr lang="zh-CN" altLang="en-US" sz="5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670" y="188436"/>
            <a:ext cx="8646767" cy="39868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2291" y="4520045"/>
            <a:ext cx="11320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将一个放大电路，用三个关键参数：输入电阻、开路增益、输出电阻表示。</a:t>
            </a:r>
            <a:endParaRPr lang="en-US" altLang="zh-CN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在面临前级输出电阻、后级负载电阻介入时，计算将极大简化。</a:t>
            </a:r>
            <a:endParaRPr lang="zh-CN" altLang="en-US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670" y="188436"/>
            <a:ext cx="8646767" cy="39868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28" y="4514850"/>
            <a:ext cx="11109463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670" y="188436"/>
            <a:ext cx="8646767" cy="3986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50" y="4275483"/>
            <a:ext cx="11275127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的输入伏安特性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219" y="2669844"/>
            <a:ext cx="8039039" cy="41238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267" y="49788"/>
            <a:ext cx="4878136" cy="27022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670" y="2199284"/>
            <a:ext cx="3300736" cy="9411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727" y="6098907"/>
            <a:ext cx="8420100" cy="36195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8670" y="188436"/>
            <a:ext cx="8646767" cy="39868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8" y="4175269"/>
            <a:ext cx="1160145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652" y="311905"/>
            <a:ext cx="10613321" cy="42214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3" y="4144676"/>
            <a:ext cx="11382375" cy="2440411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357" y="4756978"/>
            <a:ext cx="11618843" cy="9936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65" y="297004"/>
            <a:ext cx="10613321" cy="42214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89" y="721830"/>
            <a:ext cx="1624634" cy="26903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013" y="297004"/>
            <a:ext cx="3387802" cy="31152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11148" y="437322"/>
            <a:ext cx="1610139" cy="2974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28549" y="297003"/>
            <a:ext cx="1610139" cy="455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共基、共集电极，以及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共基极电路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共集电极电路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共基极放大电路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000" y="1825625"/>
            <a:ext cx="356616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电阻结构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发射极输入、集电极输出。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CB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的作用。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静态求解与以前相同。区别在于动态。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0160" y="1499930"/>
            <a:ext cx="8371840" cy="539871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183" y="2810842"/>
            <a:ext cx="9024938" cy="374870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25218"/>
            <a:ext cx="4500880" cy="2902462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4616" y="401003"/>
            <a:ext cx="5033721" cy="43945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1440" y="154781"/>
                <a:ext cx="27940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𝑏𝑒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" y="154781"/>
                <a:ext cx="2794000" cy="492443"/>
              </a:xfrm>
              <a:prstGeom prst="rect">
                <a:avLst/>
              </a:prstGeom>
              <a:blipFill rotWithShape="1">
                <a:blip r:embed="rId2"/>
                <a:stretch>
                  <a:fillRect t="-9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2475668" y="722373"/>
                <a:ext cx="4998720" cy="927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68" y="722373"/>
                <a:ext cx="4998720" cy="927177"/>
              </a:xfrm>
              <a:prstGeom prst="rect">
                <a:avLst/>
              </a:prstGeom>
              <a:blipFill rotWithShape="1">
                <a:blip r:embed="rId3"/>
                <a:stretch>
                  <a:fillRect l="-9" t="-41" r="9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34302" y="1840399"/>
                <a:ext cx="6847840" cy="10023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32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" y="1840399"/>
                <a:ext cx="6847840" cy="1002326"/>
              </a:xfrm>
              <a:prstGeom prst="rect">
                <a:avLst/>
              </a:prstGeom>
              <a:blipFill rotWithShape="1">
                <a:blip r:embed="rId4"/>
                <a:stretch>
                  <a:fillRect l="-5" t="-17" r="5" b="-46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173990" y="3239684"/>
                <a:ext cx="6890702" cy="1036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32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90" y="3239684"/>
                <a:ext cx="6890702" cy="1036246"/>
              </a:xfrm>
              <a:prstGeom prst="rect">
                <a:avLst/>
              </a:prstGeom>
              <a:blipFill rotWithShape="1">
                <a:blip r:embed="rId5"/>
                <a:stretch>
                  <a:fillRect t="-53" r="5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732546" y="4192829"/>
                <a:ext cx="5608490" cy="10980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320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46" y="4192829"/>
                <a:ext cx="5608490" cy="1098058"/>
              </a:xfrm>
              <a:prstGeom prst="rect">
                <a:avLst/>
              </a:prstGeom>
              <a:blipFill rotWithShape="1">
                <a:blip r:embed="rId6"/>
                <a:stretch>
                  <a:fillRect l="-7" t="-51" r="10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33" y="5349750"/>
            <a:ext cx="7690168" cy="12778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4470" y="5349750"/>
            <a:ext cx="2792730" cy="119023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880" y="145538"/>
            <a:ext cx="4500880" cy="290246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" y="3230433"/>
            <a:ext cx="6228398" cy="12280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321" y="246379"/>
            <a:ext cx="5033721" cy="43945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08000" y="4348509"/>
                <a:ext cx="560849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4348509"/>
                <a:ext cx="5608490" cy="584775"/>
              </a:xfrm>
              <a:prstGeom prst="rect">
                <a:avLst/>
              </a:prstGeom>
              <a:blipFill rotWithShape="1">
                <a:blip r:embed="rId4"/>
                <a:stretch>
                  <a:fillRect t="-5" r="3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751840" y="5252720"/>
            <a:ext cx="10637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共基极电路特点：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）电压放大倍数较大。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）输入电阻很小。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）输出电阻与共射级相同。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）输入输出同相。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共集电极放大电路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000" y="1825625"/>
            <a:ext cx="356616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电阻结构，为什么？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基极输入、发射极输出。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静态求解与以前稍有区别，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CEQ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。区别在于动态。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783" y="1366912"/>
            <a:ext cx="7480617" cy="5418697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2327" y="955039"/>
            <a:ext cx="6171662" cy="50393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389784"/>
            <a:ext cx="5499417" cy="398358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531360" y="2509520"/>
            <a:ext cx="1069657" cy="375920"/>
          </a:xfrm>
          <a:prstGeom prst="rightArrow">
            <a:avLst>
              <a:gd name="adj1" fmla="val 3378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BJT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的输出伏安特性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879" y="1339015"/>
            <a:ext cx="7391675" cy="54370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921" y="5725"/>
            <a:ext cx="4430079" cy="3379313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86" y="4386240"/>
            <a:ext cx="10462720" cy="12299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27" y="132080"/>
            <a:ext cx="4989589" cy="4074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65" y="5602812"/>
            <a:ext cx="6226175" cy="1255188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3127" y="132080"/>
            <a:ext cx="4989589" cy="40741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9680" y="609600"/>
            <a:ext cx="7721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l-GR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268" y="4551721"/>
            <a:ext cx="6226175" cy="12551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1" y="4551721"/>
            <a:ext cx="1381759" cy="9619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443" y="4479365"/>
            <a:ext cx="2707005" cy="9526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28800" y="5879265"/>
            <a:ext cx="934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输入输出同相，增益小于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且近似为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，称之为射极跟随器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426" y="243840"/>
            <a:ext cx="6258762" cy="51104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08480" y="5676065"/>
            <a:ext cx="934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输入电阻最大，输出电阻最小，适合于“阻抗匹配”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280" y="1032482"/>
            <a:ext cx="5058093" cy="7371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80" y="2461687"/>
            <a:ext cx="4288155" cy="112511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43280" y="436880"/>
            <a:ext cx="107696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“阻抗匹配”概念应用之一</a:t>
            </a:r>
            <a:endParaRPr lang="zh-CN" altLang="en-US" sz="54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7520" y="1513840"/>
            <a:ext cx="1078992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后级使用极高的输入阻抗，消弱前级输出阻抗不确定性对信号传递的影响。</a:t>
            </a:r>
            <a:endParaRPr lang="zh-CN" altLang="en-US" sz="3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850640" y="2714169"/>
                <a:ext cx="3320974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640" y="2714169"/>
                <a:ext cx="3320974" cy="926600"/>
              </a:xfrm>
              <a:prstGeom prst="rect">
                <a:avLst/>
              </a:prstGeom>
              <a:blipFill rotWithShape="1">
                <a:blip r:embed="rId1"/>
                <a:stretch>
                  <a:fillRect t="-19" r="-1819" b="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477520" y="3759200"/>
            <a:ext cx="1085596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前级使用极低的输出阻抗，消弱后级输入阻抗不确定性对信号传递的影响。相同的表达式，不同的理解。</a:t>
            </a:r>
            <a:endParaRPr lang="zh-CN" altLang="en-US" sz="3600" dirty="0">
              <a:solidFill>
                <a:srgbClr val="0070C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3850640" y="5059089"/>
                <a:ext cx="3320974" cy="926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𝐼𝑁</m:t>
                          </m:r>
                        </m:sub>
                      </m:sSub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f>
                        <m:f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</m:sub>
                          </m:s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640" y="5059089"/>
                <a:ext cx="3320974" cy="926600"/>
              </a:xfrm>
              <a:prstGeom prst="rect">
                <a:avLst/>
              </a:prstGeom>
              <a:blipFill rotWithShape="1">
                <a:blip r:embed="rId1"/>
                <a:stretch>
                  <a:fillRect t="-5" r="-1819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管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动态完全相同，区别在于静态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负电源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PNP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放大电路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987" y="1825625"/>
            <a:ext cx="5622251" cy="37669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412" y="1694386"/>
            <a:ext cx="5537565" cy="4000156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7836" y="343400"/>
            <a:ext cx="8330888" cy="6171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9760" y="1107440"/>
            <a:ext cx="3332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=567</a:t>
            </a:r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rbb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’=1813</a:t>
            </a:r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求静、动态。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举例，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bita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=567,rbb’=1813ohm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658" y="1632233"/>
            <a:ext cx="8657627" cy="4833564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大信号失真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输入级失真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输出级失真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输出级失真裕度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输入级失真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4561360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两端加载的信号电压幅度超过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20mV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，产生的信号电流一定会出现明显的、肉眼可见的失真。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原因在于输入伏安特性的非线性。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5413" y="0"/>
            <a:ext cx="5586587" cy="674624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9560560" y="4511040"/>
            <a:ext cx="192024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输出级失真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123253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输出信号过大，使得晶体管在信号某些相位处，进入截止区，或者进入饱和区，会导致输出信号发生底部、顶部的受限失真。截止失真和饱和失真。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403" y="2371660"/>
            <a:ext cx="11368459" cy="42709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简化的输出伏安特性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9327" y="1359908"/>
            <a:ext cx="8214965" cy="5498092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失真电压裕度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Uopp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6259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仅考虑输出级失真时，输出波形所能实现的最大不失真（仅由输出级失真引起的）波形的峰峰值，称为失真电压裕度，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Uopp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表示（即传统教科书中的动态范围）。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输出级失真由饱和失真、或者截止失真引起，所以失真电压裕度分为：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）饱和失真电压裕度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Uops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）截止失真电压裕度</a:t>
            </a:r>
            <a:r>
              <a:rPr lang="en-US" altLang="zh-CN" sz="24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Uopc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，且有：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 err="1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Uopp</a:t>
            </a:r>
            <a:r>
              <a:rPr lang="en-US" altLang="zh-CN" sz="24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=2min</a:t>
            </a:r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sz="2400" dirty="0" err="1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Uops</a:t>
            </a:r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400" dirty="0" err="1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Uopc</a:t>
            </a:r>
            <a:r>
              <a:rPr lang="zh-CN" altLang="en-US" sz="2400" dirty="0">
                <a:solidFill>
                  <a:srgbClr val="C0000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en-US" altLang="zh-CN" sz="2400" dirty="0">
              <a:solidFill>
                <a:srgbClr val="C0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solidFill>
                <a:srgbClr val="C00000"/>
              </a:solidFill>
              <a:highlight>
                <a:srgbClr val="FFFF00"/>
              </a:highligh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5905" y="226060"/>
            <a:ext cx="8896350" cy="632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" y="1175391"/>
            <a:ext cx="3243263" cy="554031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2194560" y="1737360"/>
            <a:ext cx="2072640" cy="17983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1940560" y="1729422"/>
            <a:ext cx="3108960" cy="31067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" y="5663793"/>
            <a:ext cx="3974783" cy="584918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2265680" y="5496560"/>
            <a:ext cx="6512560" cy="2743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0"/>
          </p:cNvCxnSpPr>
          <p:nvPr/>
        </p:nvCxnSpPr>
        <p:spPr>
          <a:xfrm flipV="1">
            <a:off x="2157889" y="4277360"/>
            <a:ext cx="3226911" cy="13864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95705" y="6425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饱和失真</a:t>
            </a:r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021" y="2661920"/>
            <a:ext cx="11364382" cy="396780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3280" y="629920"/>
            <a:ext cx="10302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当电路如图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13-4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所示，情况就变了。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CEMAX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不再是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，而是比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小了。原因是动态负载线。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6329680" y="1707138"/>
            <a:ext cx="1320800" cy="26108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2383" y="1602656"/>
            <a:ext cx="8666480" cy="3652687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4747" y="577678"/>
            <a:ext cx="9096693" cy="615459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6240" y="1107440"/>
            <a:ext cx="21945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当电路存在隔直电容和负载电阻后，晶体管产生的变化电流</a:t>
            </a:r>
            <a:r>
              <a:rPr lang="en-US" altLang="zh-CN" sz="20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ic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，将流过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RC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RL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的并联，导致同样的电流变化量，换得的电压变化量变小，沿着图中红色线运动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动态负载线。</a:t>
            </a:r>
            <a:endParaRPr lang="en-US" altLang="zh-CN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这样，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UCEMAX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就达不到</a:t>
            </a:r>
            <a:r>
              <a:rPr lang="en-US" altLang="zh-CN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EC</a:t>
            </a:r>
            <a:r>
              <a:rPr lang="zh-CN" altLang="en-US" sz="20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248" y="243498"/>
            <a:ext cx="10018001" cy="8090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21" y="1052512"/>
            <a:ext cx="8226176" cy="556562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4800" y="1629103"/>
            <a:ext cx="1789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无论接不接隔直电容，上式都是成立的。</a:t>
            </a:r>
            <a:endParaRPr lang="zh-CN" altLang="en-US" sz="28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6430" y="445833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截止失真</a:t>
            </a:r>
            <a:endParaRPr lang="zh-CN" altLang="en-US" sz="32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5137" y="749413"/>
            <a:ext cx="5915343" cy="10104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26" y="1970698"/>
            <a:ext cx="10823984" cy="8741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791" y="3055595"/>
            <a:ext cx="9580418" cy="1216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593634"/>
            <a:ext cx="10193482" cy="1041733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74627" y="920415"/>
            <a:ext cx="8412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给定一个电路，问动态范围是多少？在增大输入信号时，先发生哪种失真：截止还是饱和。</a:t>
            </a:r>
            <a:endParaRPr lang="zh-CN" altLang="en-US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4627" y="3249776"/>
            <a:ext cx="8412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但是，很显然：忽视了输入级失真，单纯研究输出级失真，是没有意义的。</a:t>
            </a:r>
            <a:endParaRPr lang="zh-CN" altLang="en-US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508080"/>
            <a:ext cx="11315700" cy="5479821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415" y="1003697"/>
            <a:ext cx="5314950" cy="3686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71" y="1611889"/>
            <a:ext cx="6391275" cy="14573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80365" y="448471"/>
            <a:ext cx="593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静态求解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80" y="3264912"/>
            <a:ext cx="2809875" cy="523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957" y="3788787"/>
            <a:ext cx="5457825" cy="485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920" y="5105183"/>
            <a:ext cx="6553200" cy="876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22890" y="5250945"/>
            <a:ext cx="2081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顺手求解</a:t>
            </a:r>
            <a:endParaRPr lang="zh-CN" altLang="en-US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2461780" y="5881975"/>
            <a:ext cx="5082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为动态求解做好准备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前期铺垫和储备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枯燥中，耐心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静态和动态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静态电阻和动态电阻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</a:t>
            </a:r>
            <a:r>
              <a:rPr lang="el-GR" altLang="zh-CN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和动态</a:t>
            </a:r>
            <a:r>
              <a:rPr lang="el-GR" altLang="zh-CN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endParaRPr lang="en-US" altLang="zh-CN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双部件串联的图解法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极为重要</a:t>
            </a:r>
            <a:endParaRPr lang="en-US" altLang="zh-CN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静态工作点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426" y="792624"/>
            <a:ext cx="5314950" cy="3686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4825603"/>
            <a:ext cx="7067550" cy="1028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80365" y="448471"/>
            <a:ext cx="593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动态求解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02" y="2032397"/>
            <a:ext cx="5804411" cy="2446402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425" y="716973"/>
            <a:ext cx="4469686" cy="4620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12786" y="655788"/>
            <a:ext cx="6390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即传统教科书“动态范围是多少？”</a:t>
            </a:r>
            <a:endParaRPr lang="zh-CN" altLang="en-US" sz="2800" dirty="0">
              <a:solidFill>
                <a:srgbClr val="FF0000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5" y="4464990"/>
            <a:ext cx="6895624" cy="15489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60" y="1768187"/>
            <a:ext cx="3552825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460" y="2263487"/>
            <a:ext cx="1095375" cy="4381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597" y="2263487"/>
            <a:ext cx="1352550" cy="419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236" y="1530556"/>
            <a:ext cx="5043488" cy="360397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675168" y="2263487"/>
            <a:ext cx="84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15mA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85559" y="2773100"/>
            <a:ext cx="841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12mA</a:t>
            </a:r>
            <a:endParaRPr lang="zh-CN" altLang="en-US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527223" y="2917068"/>
            <a:ext cx="4518313" cy="19250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7951474" y="3496542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8008624" y="1530556"/>
            <a:ext cx="0" cy="3451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endCxn id="9" idx="3"/>
          </p:cNvCxnSpPr>
          <p:nvPr/>
        </p:nvCxnSpPr>
        <p:spPr>
          <a:xfrm flipH="1" flipV="1">
            <a:off x="6516832" y="2448153"/>
            <a:ext cx="3198669" cy="237175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615669" y="4302593"/>
            <a:ext cx="100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3.5625V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312786" y="3352346"/>
            <a:ext cx="119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8.4375mA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544793" y="5173215"/>
            <a:ext cx="100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5.625V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3" name="左大括号 22"/>
          <p:cNvSpPr/>
          <p:nvPr/>
        </p:nvSpPr>
        <p:spPr>
          <a:xfrm rot="16200000">
            <a:off x="8712849" y="4141947"/>
            <a:ext cx="314619" cy="1690690"/>
          </a:xfrm>
          <a:prstGeom prst="leftBrace">
            <a:avLst>
              <a:gd name="adj1" fmla="val 27600"/>
              <a:gd name="adj2" fmla="val 50000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/>
          <p:cNvSpPr/>
          <p:nvPr/>
        </p:nvSpPr>
        <p:spPr>
          <a:xfrm rot="16200000">
            <a:off x="7391450" y="4521888"/>
            <a:ext cx="314619" cy="919733"/>
          </a:xfrm>
          <a:prstGeom prst="leftBrace">
            <a:avLst>
              <a:gd name="adj1" fmla="val 27600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164096" y="5191898"/>
            <a:ext cx="100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3.2625V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00883" y="4450575"/>
            <a:ext cx="58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12V</a:t>
            </a:r>
            <a:endParaRPr lang="zh-CN" altLang="en-US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" y="943532"/>
            <a:ext cx="10835640" cy="1699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803054"/>
            <a:ext cx="10835640" cy="1723099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多级放大电路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基本概念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利用方框图求解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普适性求解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基本概念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前述，均为晶体管单管放大电路。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将多个晶体管放大电路，实施串联，就形成了多级放大电路。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多级放大电路中，第一级叫输入级，最后一级叫输出级，中间的，叫中间级。这种叫法，并不苛求准确：比如只有两级串联的电路。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每级和下一级之间的连接，叫耦合。耦合方式有至少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种：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）阻容耦合；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）直接耦合；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）变压器耦合；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）光电耦合。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阻容耦合多级电路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779" y="1521755"/>
            <a:ext cx="11496675" cy="5336245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阻容耦合多级电路的静态求解方法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zh-CN" altLang="en-US" sz="8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各级独立求解，</a:t>
            </a:r>
            <a:endParaRPr lang="en-US" altLang="zh-CN" sz="8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8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互不影响。</a:t>
            </a:r>
            <a:endParaRPr lang="en-US" altLang="zh-CN" sz="8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8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简单，就是累点儿。</a:t>
            </a:r>
            <a:endParaRPr lang="zh-CN" altLang="en-US" sz="8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阻容耦合多级电路的动态求解方法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960" y="1348105"/>
            <a:ext cx="11673840" cy="4951095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zh-CN" altLang="en-US" sz="8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画出动态等效图，顺序求解。</a:t>
            </a:r>
            <a:endParaRPr lang="en-US" altLang="zh-CN" sz="8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8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将后级输入电阻，视为前级负载电阻，即可。</a:t>
            </a:r>
            <a:endParaRPr lang="zh-CN" altLang="en-US" sz="8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举例（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215" y="1537407"/>
            <a:ext cx="10559025" cy="4901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767" y="415254"/>
            <a:ext cx="7591425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举例：静态求解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3017040" cy="203517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两级静态完全相同。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只求解第一级。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878" y="0"/>
            <a:ext cx="8274122" cy="3840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93" y="3799840"/>
            <a:ext cx="6947607" cy="1565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3" y="5475412"/>
            <a:ext cx="8578850" cy="4553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451" y="5983031"/>
            <a:ext cx="6520815" cy="87674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4618" y="6123594"/>
            <a:ext cx="264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顺手求解出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初识静态和动态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静态，是指没有信号加入的情况下，电路中所有量都不变化的状态。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静态值，是指静态下，电路中电压、电流的表达。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动态，是指在放大电路加入输入变化信号，引起输出也跟着变化的状态。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动态值，是指动态下，电路中电压、电流的变化量大小。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举例：动态求解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33360" y="5809162"/>
            <a:ext cx="3972226" cy="762000"/>
          </a:xfrm>
        </p:spPr>
        <p:txBody>
          <a:bodyPr>
            <a:normAutofit lnSpcReduction="10000"/>
          </a:bodyPr>
          <a:lstStyle/>
          <a:p>
            <a:pPr algn="r"/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这是整个电路的输出电阻。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435" y="4072334"/>
            <a:ext cx="9362526" cy="9386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878" y="0"/>
            <a:ext cx="8274122" cy="3840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41" y="5010948"/>
            <a:ext cx="7371398" cy="9947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955" y="5225725"/>
            <a:ext cx="3185876" cy="583437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举例：动态求解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4790" y="6002202"/>
            <a:ext cx="4081129" cy="762000"/>
          </a:xfrm>
        </p:spPr>
        <p:txBody>
          <a:bodyPr>
            <a:normAutofit lnSpcReduction="10000"/>
          </a:bodyPr>
          <a:lstStyle/>
          <a:p>
            <a:pPr algn="r"/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这是整个电路的输入电阻。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878" y="0"/>
            <a:ext cx="8274122" cy="3840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15" y="3840480"/>
            <a:ext cx="9869805" cy="10330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15" y="5017201"/>
            <a:ext cx="7421245" cy="985001"/>
          </a:xfrm>
          <a:prstGeom prst="rect">
            <a:avLst/>
          </a:prstGeom>
        </p:spPr>
      </p:pic>
      <p:sp>
        <p:nvSpPr>
          <p:cNvPr id="10" name="内容占位符 2"/>
          <p:cNvSpPr txBox="1"/>
          <p:nvPr/>
        </p:nvSpPr>
        <p:spPr>
          <a:xfrm>
            <a:off x="7833360" y="5240202"/>
            <a:ext cx="4081129" cy="76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没有必要求解第一级的输出电阻。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举例：动态求解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7878" y="0"/>
            <a:ext cx="8274122" cy="3840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4181475"/>
            <a:ext cx="11249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多级放大电路动态求解的方框图法：三大参数独立时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2000" y="1348105"/>
            <a:ext cx="10799266" cy="4951095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760" y="1439546"/>
            <a:ext cx="11859746" cy="3276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779" y="5007320"/>
            <a:ext cx="7686675" cy="10001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65414" y="5883700"/>
            <a:ext cx="712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K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，是衰减比，就是电阻分压比，图中存在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个。所有放大倍数，均为空载放大倍数。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举例，按照方框图法，求解前述举例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446212"/>
            <a:ext cx="10799266" cy="4951095"/>
          </a:xfrm>
        </p:spPr>
        <p:txBody>
          <a:bodyPr>
            <a:normAutofit/>
          </a:bodyPr>
          <a:lstStyle/>
          <a:p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157" y="1544320"/>
            <a:ext cx="10244151" cy="475488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439420"/>
            <a:ext cx="9182100" cy="3886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" y="4950718"/>
            <a:ext cx="11379200" cy="880238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17040" y="1137920"/>
            <a:ext cx="82092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PART1</a:t>
            </a:r>
            <a:r>
              <a:rPr lang="zh-CN" altLang="en-US" sz="9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结束，请继续</a:t>
            </a:r>
            <a:r>
              <a:rPr lang="en-US" altLang="zh-CN" sz="9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PART2</a:t>
            </a:r>
            <a:endParaRPr lang="en-US" altLang="zh-CN" sz="9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96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Thank you</a:t>
            </a:r>
            <a:endParaRPr lang="zh-CN" altLang="en-US" sz="96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静态电阻和动态电阻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静态电阻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动态电阻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3281" y="1327105"/>
            <a:ext cx="8388411" cy="54789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7" y="2582747"/>
            <a:ext cx="2181225" cy="1495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79" y="4814888"/>
            <a:ext cx="2019300" cy="1362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</a:t>
            </a:r>
            <a:r>
              <a:rPr lang="el-GR" altLang="zh-CN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和动态</a:t>
            </a:r>
            <a:r>
              <a:rPr lang="el-GR" altLang="zh-CN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en-US" altLang="zh-CN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加深对静态和动态的理解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</a:t>
            </a:r>
            <a:r>
              <a:rPr lang="el-GR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endParaRPr lang="en-US" altLang="zh-CN" sz="2400" i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400" i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动态</a:t>
            </a:r>
            <a:r>
              <a:rPr lang="el-GR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endParaRPr lang="zh-CN" altLang="en-US" sz="2400" i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6123" y="1825625"/>
            <a:ext cx="1492999" cy="10101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528" y="1362321"/>
            <a:ext cx="6937793" cy="5103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87" y="3849939"/>
            <a:ext cx="2560338" cy="24712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双部件串联的图解法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问题的来源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5879620" cy="4351338"/>
          </a:xfrm>
        </p:spPr>
        <p:txBody>
          <a:bodyPr>
            <a:normAutofit/>
          </a:bodyPr>
          <a:lstStyle/>
          <a:p>
            <a:r>
              <a:rPr lang="zh-CN" altLang="en-US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已知二极管伏安特性曲线，求静态电流和电压。</a:t>
            </a:r>
            <a:endParaRPr lang="en-US" altLang="zh-CN" sz="2400" i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这是一个电阻和二极管的串联，难住了大家。如果是更为复杂的部件呢？</a:t>
            </a:r>
            <a:endParaRPr lang="en-US" altLang="zh-CN" sz="2400" i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7585" y="1420221"/>
            <a:ext cx="4877533" cy="422370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双部件串联的图解法，一般性问题和解法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5879620" cy="4351338"/>
          </a:xfrm>
        </p:spPr>
        <p:txBody>
          <a:bodyPr>
            <a:normAutofit/>
          </a:bodyPr>
          <a:lstStyle/>
          <a:p>
            <a:endParaRPr lang="en-US" altLang="zh-CN" sz="2400" i="1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6597" y="1372580"/>
            <a:ext cx="8694026" cy="54128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双极型晶体管的工作原理及放大电路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电阻、二极管串联的解法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17" y="2277209"/>
            <a:ext cx="11800308" cy="4428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285" y="0"/>
            <a:ext cx="3513715" cy="3042707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1107831" y="3323492"/>
            <a:ext cx="10515600" cy="21980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125416" y="3323492"/>
            <a:ext cx="10506808" cy="2198077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02423" y="4584545"/>
            <a:ext cx="221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l-GR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电阻伏安特性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2532185" y="4914900"/>
            <a:ext cx="61546" cy="29893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电阻、二极管串联的解法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17" y="2277209"/>
            <a:ext cx="11800308" cy="4428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285" y="0"/>
            <a:ext cx="3513715" cy="30427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“两部件串联求解”在放大电路分析中的应用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458" y="1431717"/>
            <a:ext cx="10623343" cy="509948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环节串联</a:t>
            </a:r>
            <a:r>
              <a:rPr lang="en-US" altLang="zh-CN" dirty="0"/>
              <a:t>R1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8906" y="-1"/>
            <a:ext cx="6903094" cy="61769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1" y="2022231"/>
            <a:ext cx="6575949" cy="353302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69113" y="555525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1.09V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328998" y="2719148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109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28998" y="4078723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A~</a:t>
            </a:r>
            <a:endParaRPr lang="zh-CN" altLang="en-US" dirty="0"/>
          </a:p>
        </p:txBody>
      </p:sp>
      <p:sp>
        <p:nvSpPr>
          <p:cNvPr id="14" name="任意多边形 13"/>
          <p:cNvSpPr/>
          <p:nvPr/>
        </p:nvSpPr>
        <p:spPr>
          <a:xfrm>
            <a:off x="6256748" y="2663981"/>
            <a:ext cx="4512365" cy="3568148"/>
          </a:xfrm>
          <a:custGeom>
            <a:avLst/>
            <a:gdLst>
              <a:gd name="connsiteX0" fmla="*/ 0 w 4512365"/>
              <a:gd name="connsiteY0" fmla="*/ 0 h 3568148"/>
              <a:gd name="connsiteX1" fmla="*/ 4492487 w 4512365"/>
              <a:gd name="connsiteY1" fmla="*/ 2584174 h 3568148"/>
              <a:gd name="connsiteX2" fmla="*/ 4512365 w 4512365"/>
              <a:gd name="connsiteY2" fmla="*/ 3568148 h 356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2365" h="3568148">
                <a:moveTo>
                  <a:pt x="0" y="0"/>
                </a:moveTo>
                <a:lnTo>
                  <a:pt x="4492487" y="2584174"/>
                </a:lnTo>
                <a:lnTo>
                  <a:pt x="4512365" y="3568148"/>
                </a:lnTo>
              </a:path>
            </a:pathLst>
          </a:custGeom>
          <a:noFill/>
          <a:ln w="82550">
            <a:solidFill>
              <a:srgbClr val="00B05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46" y="1835211"/>
            <a:ext cx="4716010" cy="439615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45" y="388652"/>
            <a:ext cx="7146755" cy="51458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e</a:t>
            </a:r>
            <a:r>
              <a:rPr lang="zh-CN" altLang="en-US" dirty="0"/>
              <a:t>环节串联</a:t>
            </a:r>
            <a:r>
              <a:rPr lang="en-US" altLang="zh-CN" dirty="0"/>
              <a:t>RC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863506" y="5250667"/>
            <a:ext cx="116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20V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787939" y="6433974"/>
            <a:ext cx="116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109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22680" y="2961594"/>
            <a:ext cx="77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0615248" y="4033288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20</a:t>
            </a:r>
            <a:r>
              <a:rPr lang="el-G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615248" y="3377297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40</a:t>
            </a:r>
            <a:r>
              <a:rPr lang="el-G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0545674" y="2762871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60</a:t>
            </a:r>
            <a:r>
              <a:rPr lang="el-G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615248" y="2019508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80</a:t>
            </a:r>
            <a:r>
              <a:rPr lang="el-G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0545674" y="1328437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100</a:t>
            </a:r>
            <a:r>
              <a:rPr lang="el-G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603525" y="592751"/>
            <a:ext cx="11693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120</a:t>
            </a:r>
            <a:r>
              <a:rPr lang="el-GR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3534206" y="2214739"/>
            <a:ext cx="176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20V/RC=8m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479716" y="1613345"/>
            <a:ext cx="92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dirty="0"/>
          </a:p>
        </p:txBody>
      </p:sp>
      <p:cxnSp>
        <p:nvCxnSpPr>
          <p:cNvPr id="20" name="直接连接符 19"/>
          <p:cNvCxnSpPr>
            <a:endCxn id="17" idx="3"/>
          </p:cNvCxnSpPr>
          <p:nvPr/>
        </p:nvCxnSpPr>
        <p:spPr>
          <a:xfrm>
            <a:off x="5088131" y="2399405"/>
            <a:ext cx="210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0128738" y="5064369"/>
            <a:ext cx="0" cy="21101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 flipV="1">
            <a:off x="5188226" y="4883979"/>
            <a:ext cx="4940514" cy="1803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7713834" y="3693441"/>
            <a:ext cx="164074" cy="189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5257800" y="3774608"/>
            <a:ext cx="6122504" cy="1284410"/>
          </a:xfrm>
          <a:custGeom>
            <a:avLst/>
            <a:gdLst>
              <a:gd name="connsiteX0" fmla="*/ 0 w 6122504"/>
              <a:gd name="connsiteY0" fmla="*/ 1292087 h 1292087"/>
              <a:gd name="connsiteX1" fmla="*/ 815009 w 6122504"/>
              <a:gd name="connsiteY1" fmla="*/ 0 h 1292087"/>
              <a:gd name="connsiteX2" fmla="*/ 6122504 w 6122504"/>
              <a:gd name="connsiteY2" fmla="*/ 0 h 12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2504" h="1292087">
                <a:moveTo>
                  <a:pt x="0" y="1292087"/>
                </a:moveTo>
                <a:lnTo>
                  <a:pt x="815009" y="0"/>
                </a:lnTo>
                <a:lnTo>
                  <a:pt x="6122504" y="0"/>
                </a:lnTo>
              </a:path>
            </a:pathLst>
          </a:custGeom>
          <a:noFill/>
          <a:ln w="984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两部件串联法总结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846776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重温方法：</a:t>
            </a:r>
            <a:endParaRPr lang="en-US" altLang="zh-CN" sz="32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已知两个部件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A/B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的伏安特性，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部件接地。</a:t>
            </a:r>
            <a:endParaRPr lang="en-US" altLang="zh-CN" sz="3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伏安特性图中，以施加电压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为轴，镜像画出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的伏安特性曲线，两线相交处即为结论。</a:t>
            </a:r>
            <a:endParaRPr lang="en-US" altLang="zh-CN" sz="3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举例已经展示其作用，后面还有好多地方要用。</a:t>
            </a:r>
            <a:r>
              <a:rPr lang="zh-CN" altLang="en-US" sz="5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重要</a:t>
            </a:r>
            <a:r>
              <a:rPr lang="zh-CN" altLang="en-US" sz="4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静态工作点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3751384" cy="435133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静态时，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IBQ/ICQ/IEQ</a:t>
            </a:r>
            <a:endParaRPr lang="en-US" altLang="zh-CN" sz="32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UBEQ/UCEQ</a:t>
            </a:r>
            <a:endParaRPr lang="en-US" altLang="zh-CN" sz="32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均为确定量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……</a:t>
            </a:r>
            <a:endParaRPr lang="zh-CN" altLang="en-US" sz="4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6917" y="121537"/>
            <a:ext cx="7689606" cy="65126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597790" y="4651131"/>
            <a:ext cx="5406342" cy="1782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静态时，（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UCEQ,ICQ)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，称为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点，为输出伏安特性中的静态工作点。</a:t>
            </a:r>
            <a:endParaRPr lang="en-US" altLang="zh-CN" sz="32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一般以此点表述。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6946" y="118370"/>
            <a:ext cx="4536855" cy="4348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2" y="1986273"/>
            <a:ext cx="6149121" cy="4599898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515249" y="356014"/>
            <a:ext cx="5595405" cy="17913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静态时，（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UBEQ,IBQ)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，称为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Q</a:t>
            </a: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点，为输入伏安特性中的静态工作点。</a:t>
            </a:r>
            <a:endParaRPr lang="zh-CN" altLang="en-US" sz="32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31984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构建最简单的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单晶体管放大电路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比较有趣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实用的偏置电路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信号如何耦合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实用单管放大，第一次相见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理论电路存在两个严重问题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1978269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）双电源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）输入信号耦合方式</a:t>
            </a:r>
            <a:endParaRPr lang="zh-CN" altLang="en-US" sz="2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531" y="1596202"/>
            <a:ext cx="9769222" cy="50859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72562" y="2402237"/>
            <a:ext cx="5284176" cy="2187227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电压信号如何放大？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晶体管的引入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受控源模型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——CCCS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仿真演示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介绍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TINA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改为单电源实现偏置电路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1978269" cy="4351338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简单，不多讲</a:t>
            </a:r>
            <a:endParaRPr lang="en-US" altLang="zh-CN" sz="2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问题是，信号怎么进去？</a:t>
            </a:r>
            <a:endParaRPr lang="zh-CN" altLang="en-US" sz="2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8596" y="1398746"/>
            <a:ext cx="6525358" cy="53918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耦合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——Coupling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11421208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两个系统之间，能量或者信号的传递，就叫耦合。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信号源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；放大器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；负载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将信号通过一定的方法，接入到放大器中，使得放大器由原来的静态，变成开始动作，叫输入耦合（系统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和系统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的传递）。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将放大器的输出信号，传递给负载，叫输出耦合（系统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和系统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的传递）。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输入耦合方法很多，直接耦合，阻容耦合，光电耦合，变压器耦合等。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直接耦合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——direct coupling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2769577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肯定耦合了。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但此电路比较麻烦：静态和放大倍数互相影响。不适合初学者。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5874" y="1438493"/>
            <a:ext cx="7628426" cy="50403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阻容耦合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——resistance capacitance coupling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3727939" cy="4351338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静态和动态独立。容易学懂。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对低频信号衰减严重。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瞬态、稳态需要解释一下。解释懂了，就无需多考虑了。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3253" y="1513024"/>
            <a:ext cx="7913610" cy="534497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）稳定后的静态，左图右图完全一致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5046409"/>
            <a:ext cx="11500339" cy="113055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左图要达到右图状态，需要花费时间，过程极为复杂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——PN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结非线性。最终随着</a:t>
            </a:r>
            <a:r>
              <a:rPr lang="en-US" altLang="zh-CN" sz="28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越来越大，一定会出现</a:t>
            </a:r>
            <a:r>
              <a:rPr lang="en-US" altLang="zh-CN" sz="28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iRB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r>
              <a:rPr lang="en-US" altLang="zh-CN" sz="2800" dirty="0" err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5437" y="1513024"/>
            <a:ext cx="5231425" cy="35333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476" y="1513024"/>
            <a:ext cx="5231425" cy="353338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53554" y="2558562"/>
            <a:ext cx="1723292" cy="2039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04382" y="2942972"/>
            <a:ext cx="6410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0.7V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919808" y="2942972"/>
            <a:ext cx="6410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0.7V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）输入信号无损失跨越电容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3727939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至此，第一实现了偏置电路，且互不影响好计算。第二，实现了输入耦合，信号没有衰减，骑在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0.7V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44462" y="1328806"/>
            <a:ext cx="7913610" cy="5344976"/>
            <a:chOff x="4044462" y="1328806"/>
            <a:chExt cx="7913610" cy="534497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44462" y="1328806"/>
              <a:ext cx="7913610" cy="534497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989882" y="3570416"/>
              <a:ext cx="12446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0.7V+ui</a:t>
              </a:r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979117" y="4514251"/>
              <a:ext cx="97403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=0.7V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阻容耦合完整电路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第一次见到可用的单管放大器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2769577" cy="4351338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负载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RL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，图中用一个喇叭表示。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也可以用电阻表示。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负载，吃货。放大器提供美食，它负责吃。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输出阻容耦合，实现了输出信号无直流电平（隔直），交变信号全部通过（通交）的作用。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0" y="1459523"/>
            <a:ext cx="8715614" cy="50742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晶体管的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种工作状态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有点枯燥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饱和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截止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倒置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从伏安特性图看晶体管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种工作状态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825625"/>
            <a:ext cx="3847973" cy="4351338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标准输出伏安特性中可以见到</a:t>
            </a:r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种状态。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拓展图中可见倒置状态。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工作点在哪个区域，就处于什么状态。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4207" y="1335944"/>
            <a:ext cx="6937793" cy="510316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3557445" y="5598407"/>
            <a:ext cx="2233246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3826565" y="5605670"/>
            <a:ext cx="1908313" cy="79513"/>
          </a:xfrm>
          <a:custGeom>
            <a:avLst/>
            <a:gdLst>
              <a:gd name="connsiteX0" fmla="*/ 1908313 w 1908313"/>
              <a:gd name="connsiteY0" fmla="*/ 0 h 79513"/>
              <a:gd name="connsiteX1" fmla="*/ 1808922 w 1908313"/>
              <a:gd name="connsiteY1" fmla="*/ 59634 h 79513"/>
              <a:gd name="connsiteX2" fmla="*/ 0 w 1908313"/>
              <a:gd name="connsiteY2" fmla="*/ 79513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8313" h="79513">
                <a:moveTo>
                  <a:pt x="1908313" y="0"/>
                </a:moveTo>
                <a:lnTo>
                  <a:pt x="1808922" y="59634"/>
                </a:lnTo>
                <a:lnTo>
                  <a:pt x="0" y="7951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3826565" y="5605671"/>
            <a:ext cx="1908313" cy="166288"/>
          </a:xfrm>
          <a:custGeom>
            <a:avLst/>
            <a:gdLst>
              <a:gd name="connsiteX0" fmla="*/ 1908313 w 1908313"/>
              <a:gd name="connsiteY0" fmla="*/ 0 h 79513"/>
              <a:gd name="connsiteX1" fmla="*/ 1808922 w 1908313"/>
              <a:gd name="connsiteY1" fmla="*/ 59634 h 79513"/>
              <a:gd name="connsiteX2" fmla="*/ 0 w 1908313"/>
              <a:gd name="connsiteY2" fmla="*/ 79513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8313" h="79513">
                <a:moveTo>
                  <a:pt x="1908313" y="0"/>
                </a:moveTo>
                <a:lnTo>
                  <a:pt x="1808922" y="59634"/>
                </a:lnTo>
                <a:lnTo>
                  <a:pt x="0" y="7951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3826565" y="5605670"/>
            <a:ext cx="1908313" cy="253063"/>
          </a:xfrm>
          <a:custGeom>
            <a:avLst/>
            <a:gdLst>
              <a:gd name="connsiteX0" fmla="*/ 1908313 w 1908313"/>
              <a:gd name="connsiteY0" fmla="*/ 0 h 79513"/>
              <a:gd name="connsiteX1" fmla="*/ 1808922 w 1908313"/>
              <a:gd name="connsiteY1" fmla="*/ 59634 h 79513"/>
              <a:gd name="connsiteX2" fmla="*/ 0 w 1908313"/>
              <a:gd name="connsiteY2" fmla="*/ 79513 h 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8313" h="79513">
                <a:moveTo>
                  <a:pt x="1908313" y="0"/>
                </a:moveTo>
                <a:lnTo>
                  <a:pt x="1808922" y="59634"/>
                </a:lnTo>
                <a:lnTo>
                  <a:pt x="0" y="79513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25957" y="5858733"/>
            <a:ext cx="12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倒置区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3677478" y="5598407"/>
            <a:ext cx="2057400" cy="703002"/>
          </a:xfrm>
          <a:prstGeom prst="round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从电压关系看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种工作状态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825" y="1425506"/>
            <a:ext cx="9159537" cy="7084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58" y="2059282"/>
            <a:ext cx="9006965" cy="61675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57" y="2679515"/>
            <a:ext cx="10114796" cy="6167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57" y="3256580"/>
            <a:ext cx="10228382" cy="6389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79331" y="3949447"/>
            <a:ext cx="842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倒置状态，就是将放大状态下的晶体管，</a:t>
            </a:r>
            <a:r>
              <a:rPr lang="en-US" altLang="zh-CN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</a:t>
            </a:r>
            <a:r>
              <a:rPr lang="zh-CN" altLang="en-US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e</a:t>
            </a:r>
            <a:r>
              <a:rPr lang="zh-CN" altLang="en-US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互换，就成了倒置。</a:t>
            </a:r>
            <a:endParaRPr lang="zh-CN" altLang="en-US" sz="2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915117" y="4983998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集电结正偏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集电结反偏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发射结正偏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饱和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放大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发射结反偏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倒置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华文中宋" panose="02010600040101010101" pitchFamily="2" charset="-122"/>
                          <a:ea typeface="华文中宋" panose="02010600040101010101" pitchFamily="2" charset="-122"/>
                        </a:rPr>
                        <a:t>截止</a:t>
                      </a:r>
                      <a:endParaRPr lang="zh-CN" altLang="en-US" dirty="0">
                        <a:latin typeface="华文中宋" panose="02010600040101010101" pitchFamily="2" charset="-122"/>
                        <a:ea typeface="华文中宋" panose="020106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648" y="1363302"/>
            <a:ext cx="8181975" cy="3800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546" y="457202"/>
            <a:ext cx="10188908" cy="6763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27" y="5728060"/>
            <a:ext cx="3733800" cy="476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667" y="5714349"/>
            <a:ext cx="1362075" cy="466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555" y="5672084"/>
            <a:ext cx="1362075" cy="561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485900" y="5252684"/>
            <a:ext cx="3553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限制条件一：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309445" y="5306434"/>
            <a:ext cx="3553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限制条件二：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7717630" y="5781519"/>
            <a:ext cx="834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仅在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9840620" y="5768099"/>
            <a:ext cx="102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成立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704" y="3762303"/>
            <a:ext cx="256222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给电路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求静态、状态判断</a:t>
            </a:r>
            <a:b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</a:b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看家本领一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放大结构定义和判断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静态计算方法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状态判断的流程图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晶体管工作状态判断的目的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只有处于放大状态，才能对晶体管电路实施后期的分析，比如放大倍数、频率特性等等。</a:t>
            </a:r>
            <a:endParaRPr lang="zh-CN" altLang="en-US" sz="4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为什么求解“晶体管电路静态”？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不同静态值，比如</a:t>
            </a:r>
            <a:r>
              <a:rPr lang="en-US" altLang="zh-CN" sz="4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IBQ</a:t>
            </a:r>
            <a:r>
              <a:rPr lang="zh-CN" altLang="en-US" sz="4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，会直接影响放大倍数。</a:t>
            </a:r>
            <a:endParaRPr lang="en-US" altLang="zh-CN" sz="4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不同静态值，会直接影响输出信号范围。</a:t>
            </a:r>
            <a:endParaRPr lang="zh-CN" altLang="en-US" sz="4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放大结构的定义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4158763"/>
            <a:ext cx="11245362" cy="201820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电路中，如果因电源引起的电流方向，与期望电流方向吻合，则该电路为放大结构。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说白了，就是该电路看着就像个放大电路。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839" y="1798837"/>
            <a:ext cx="9990043" cy="24843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95092" y="2532185"/>
            <a:ext cx="3596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华文中宋" panose="02010600040101010101" pitchFamily="2" charset="-122"/>
                <a:ea typeface="华文中宋" panose="02010600040101010101" pitchFamily="2" charset="-122"/>
              </a:rPr>
              <a:t>期望电流方向</a:t>
            </a:r>
            <a:endParaRPr lang="zh-CN" altLang="en-US" sz="4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放大结构的判断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6523" y="1732085"/>
            <a:ext cx="11245362" cy="4444878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）将完整电路中的电容拔掉。形成静态电路，也叫直流通路。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	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工作状态判断，其实就是判断静态时，它处在哪个区域。因此只需要静态电路，也就是直流通路。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）据此判断：“因电源引起的电流方向，与期望电流方向吻合，则该电路为放大结构”，否则不是放大结构。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放大结构的判断举例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094" y="1608992"/>
            <a:ext cx="11141391" cy="518472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放大结构的判断举例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8" y="1475865"/>
            <a:ext cx="11347358" cy="520628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晶体管的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种工作状态判断流程图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竖排文字占位符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043" y="149470"/>
            <a:ext cx="8427917" cy="655026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410739" y="2549769"/>
            <a:ext cx="3471815" cy="1380393"/>
          </a:xfrm>
          <a:prstGeom prst="roundRect">
            <a:avLst/>
          </a:prstGeom>
          <a:solidFill>
            <a:schemeClr val="accent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13738" y="2804746"/>
            <a:ext cx="1997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还不会估算，下面讲。</a:t>
            </a:r>
            <a:endParaRPr lang="zh-CN" altLang="en-US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5706208" y="3174023"/>
            <a:ext cx="1538654" cy="8792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晶体管电路的静态估算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1034116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只要假设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UBEQ=0.7V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，其余按照电路方法估算即可。</a:t>
            </a:r>
            <a:endParaRPr lang="zh-CN" altLang="en-US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886" y="3181270"/>
            <a:ext cx="11509109" cy="29057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晶体管电路静态估算举例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5357" y="2357615"/>
            <a:ext cx="2075013" cy="4504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372" y="639010"/>
            <a:ext cx="2860507" cy="5978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80" y="1825625"/>
            <a:ext cx="4236739" cy="1818766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0411733">
            <a:off x="5213974" y="2735008"/>
            <a:ext cx="765143" cy="4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77" y="3628308"/>
            <a:ext cx="3369873" cy="5951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27" y="4543091"/>
            <a:ext cx="8302004" cy="510066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7108166" y="2967487"/>
            <a:ext cx="310551" cy="526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6982232" y="4129292"/>
            <a:ext cx="310551" cy="526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信号放大的基本原理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真晶体管实现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334" y="1424353"/>
            <a:ext cx="10114987" cy="499321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晶体管电路静态估算举例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5357" y="2357615"/>
            <a:ext cx="2075013" cy="4504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931" y="1825625"/>
            <a:ext cx="2009775" cy="4200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80" y="1825625"/>
            <a:ext cx="4236739" cy="1818766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 rot="20411733">
            <a:off x="5213974" y="2735008"/>
            <a:ext cx="765143" cy="4140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77" y="3628308"/>
            <a:ext cx="3369873" cy="595157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7108166" y="2967487"/>
            <a:ext cx="310551" cy="526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6982232" y="4129292"/>
            <a:ext cx="310551" cy="5262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017376" y="3124366"/>
            <a:ext cx="7598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5k</a:t>
            </a:r>
            <a:r>
              <a:rPr lang="el-GR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41" y="4767553"/>
            <a:ext cx="8465839" cy="50259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2071" y="5557015"/>
            <a:ext cx="7052857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&lt;0.3V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，饱和状态。不可能存在此结果。实际结果是？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晶体管电路静态估算举例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113" y="1377156"/>
            <a:ext cx="11449050" cy="5248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74" y="5065143"/>
            <a:ext cx="5071793" cy="6076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544" y="5672766"/>
            <a:ext cx="4365146" cy="622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326" y="5857177"/>
            <a:ext cx="1357402" cy="37901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晶体管电路静态估算举例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7379" y="229694"/>
            <a:ext cx="2646422" cy="60335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2" y="1739361"/>
            <a:ext cx="7924800" cy="685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66" y="2402161"/>
            <a:ext cx="3329797" cy="6826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966" y="3128182"/>
            <a:ext cx="7258578" cy="203343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261" y="2040539"/>
            <a:ext cx="11281906" cy="39625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现场演练：晶体管电路的静态估算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3643" y="5788324"/>
            <a:ext cx="1059611" cy="578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饱和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4004096" y="5787398"/>
            <a:ext cx="1059611" cy="578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截止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6764549" y="5820978"/>
            <a:ext cx="1059611" cy="578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倒置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9870058" y="5787398"/>
            <a:ext cx="1059611" cy="5784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zh-CN" sz="16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4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2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zh-CN" sz="1100" kern="120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放大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现场演练：晶体管电路的静态估算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6409" y="1338824"/>
            <a:ext cx="6984678" cy="534664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动态求解方法，以硅稳压管为例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硅稳压管简介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静态求解硅稳压电路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状态判断的流程图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972408" y="2005450"/>
            <a:ext cx="10209942" cy="2927636"/>
            <a:chOff x="972408" y="2005450"/>
            <a:chExt cx="10209942" cy="2927636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987136" y="4933086"/>
              <a:ext cx="101727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972408" y="4514853"/>
              <a:ext cx="101727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987136" y="4101818"/>
              <a:ext cx="101727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009650" y="3678382"/>
              <a:ext cx="101727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009650" y="3260149"/>
              <a:ext cx="101727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09650" y="2841916"/>
              <a:ext cx="101727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81940" y="2423683"/>
              <a:ext cx="101727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972408" y="2005450"/>
              <a:ext cx="10172700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2361334" y="1761258"/>
            <a:ext cx="8255576" cy="3621223"/>
            <a:chOff x="2361334" y="1761258"/>
            <a:chExt cx="8255576" cy="3621223"/>
          </a:xfrm>
        </p:grpSpPr>
        <p:cxnSp>
          <p:nvCxnSpPr>
            <p:cNvPr id="21" name="直接连接符 20"/>
            <p:cNvCxnSpPr/>
            <p:nvPr/>
          </p:nvCxnSpPr>
          <p:spPr>
            <a:xfrm flipV="1">
              <a:off x="2361334" y="1808018"/>
              <a:ext cx="0" cy="3574463"/>
            </a:xfrm>
            <a:prstGeom prst="line">
              <a:avLst/>
            </a:prstGeom>
            <a:ln w="952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3748521" y="1787246"/>
              <a:ext cx="0" cy="3574463"/>
            </a:xfrm>
            <a:prstGeom prst="line">
              <a:avLst/>
            </a:prstGeom>
            <a:ln w="952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5109729" y="1787246"/>
              <a:ext cx="0" cy="3574463"/>
            </a:xfrm>
            <a:prstGeom prst="line">
              <a:avLst/>
            </a:prstGeom>
            <a:ln w="952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6491720" y="1787246"/>
              <a:ext cx="0" cy="3574463"/>
            </a:xfrm>
            <a:prstGeom prst="line">
              <a:avLst/>
            </a:prstGeom>
            <a:ln w="952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7868515" y="1761258"/>
              <a:ext cx="0" cy="3574463"/>
            </a:xfrm>
            <a:prstGeom prst="line">
              <a:avLst/>
            </a:prstGeom>
            <a:ln w="952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9242713" y="1787246"/>
              <a:ext cx="0" cy="3574463"/>
            </a:xfrm>
            <a:prstGeom prst="line">
              <a:avLst/>
            </a:prstGeom>
            <a:ln w="952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616910" y="1787245"/>
              <a:ext cx="0" cy="3574463"/>
            </a:xfrm>
            <a:prstGeom prst="line">
              <a:avLst/>
            </a:prstGeom>
            <a:ln w="952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接箭头连接符 4"/>
          <p:cNvCxnSpPr/>
          <p:nvPr/>
        </p:nvCxnSpPr>
        <p:spPr>
          <a:xfrm>
            <a:off x="976745" y="5361709"/>
            <a:ext cx="1018309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987136" y="1558636"/>
            <a:ext cx="0" cy="38238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97628" y="2346960"/>
            <a:ext cx="0" cy="30043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2289696" y="2346960"/>
            <a:ext cx="0" cy="34352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834247" y="2346960"/>
            <a:ext cx="0" cy="30147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922819" y="2346960"/>
            <a:ext cx="0" cy="303552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608726" y="5334423"/>
            <a:ext cx="101727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8563" y="5149757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1080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38949" y="4595760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11880</a:t>
            </a:r>
            <a:endParaRPr lang="zh-CN" altLang="en-US" dirty="0"/>
          </a:p>
        </p:txBody>
      </p:sp>
      <p:cxnSp>
        <p:nvCxnSpPr>
          <p:cNvPr id="53" name="直接连接符 52"/>
          <p:cNvCxnSpPr/>
          <p:nvPr/>
        </p:nvCxnSpPr>
        <p:spPr>
          <a:xfrm>
            <a:off x="972408" y="4850297"/>
            <a:ext cx="98090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1389785" y="5382481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60000</a:t>
            </a:r>
            <a:endParaRPr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1958685" y="5681940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96000</a:t>
            </a:r>
            <a:endParaRPr lang="zh-CN" altLang="en-US" dirty="0"/>
          </a:p>
        </p:txBody>
      </p:sp>
      <p:sp>
        <p:nvSpPr>
          <p:cNvPr id="56" name="文本框 55"/>
          <p:cNvSpPr txBox="1"/>
          <p:nvPr/>
        </p:nvSpPr>
        <p:spPr>
          <a:xfrm>
            <a:off x="3345872" y="5412878"/>
            <a:ext cx="9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204000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5446915" y="5401472"/>
            <a:ext cx="9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360000</a:t>
            </a:r>
            <a:endParaRPr lang="zh-CN" altLang="en-US" dirty="0"/>
          </a:p>
        </p:txBody>
      </p:sp>
      <p:cxnSp>
        <p:nvCxnSpPr>
          <p:cNvPr id="59" name="直接连接符 58"/>
          <p:cNvCxnSpPr/>
          <p:nvPr/>
        </p:nvCxnSpPr>
        <p:spPr>
          <a:xfrm>
            <a:off x="7690659" y="2346960"/>
            <a:ext cx="0" cy="30043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7214755" y="5401472"/>
            <a:ext cx="9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480000</a:t>
            </a:r>
            <a:endParaRPr lang="zh-CN" altLang="en-US" dirty="0"/>
          </a:p>
        </p:txBody>
      </p:sp>
      <p:cxnSp>
        <p:nvCxnSpPr>
          <p:cNvPr id="61" name="直接连接符 60"/>
          <p:cNvCxnSpPr/>
          <p:nvPr/>
        </p:nvCxnSpPr>
        <p:spPr>
          <a:xfrm>
            <a:off x="10791125" y="2346960"/>
            <a:ext cx="0" cy="30147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0326311" y="5455987"/>
            <a:ext cx="9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720000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1958686" y="1383908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100000</a:t>
            </a: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3296513" y="1386520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200000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4655776" y="1373970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300000</a:t>
            </a:r>
            <a:endParaRPr lang="zh-CN" altLang="en-US" dirty="0"/>
          </a:p>
        </p:txBody>
      </p:sp>
      <p:sp>
        <p:nvSpPr>
          <p:cNvPr id="72" name="文本框 71"/>
          <p:cNvSpPr txBox="1"/>
          <p:nvPr/>
        </p:nvSpPr>
        <p:spPr>
          <a:xfrm>
            <a:off x="6078679" y="1405625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400000</a:t>
            </a:r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7404170" y="1383908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500000</a:t>
            </a:r>
            <a:endParaRPr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8775769" y="1383908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600000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0147368" y="1392406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700000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11092292" y="4743222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10000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64757" y="3331163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43080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123192" y="2068014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73080</a:t>
            </a:r>
            <a:endParaRPr lang="zh-CN" altLang="en-US" dirty="0"/>
          </a:p>
        </p:txBody>
      </p:sp>
      <p:cxnSp>
        <p:nvCxnSpPr>
          <p:cNvPr id="49" name="直接连接符 48"/>
          <p:cNvCxnSpPr/>
          <p:nvPr/>
        </p:nvCxnSpPr>
        <p:spPr>
          <a:xfrm>
            <a:off x="993197" y="2252680"/>
            <a:ext cx="98090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972408" y="3515829"/>
            <a:ext cx="980901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/>
        </p:nvSpPr>
        <p:spPr>
          <a:xfrm>
            <a:off x="977462" y="2238703"/>
            <a:ext cx="6695090" cy="3111063"/>
          </a:xfrm>
          <a:custGeom>
            <a:avLst/>
            <a:gdLst>
              <a:gd name="connsiteX0" fmla="*/ 0 w 6695090"/>
              <a:gd name="connsiteY0" fmla="*/ 3111063 h 3111063"/>
              <a:gd name="connsiteX1" fmla="*/ 819807 w 6695090"/>
              <a:gd name="connsiteY1" fmla="*/ 3111063 h 3111063"/>
              <a:gd name="connsiteX2" fmla="*/ 1313793 w 6695090"/>
              <a:gd name="connsiteY2" fmla="*/ 3058511 h 3111063"/>
              <a:gd name="connsiteX3" fmla="*/ 2879835 w 6695090"/>
              <a:gd name="connsiteY3" fmla="*/ 2606566 h 3111063"/>
              <a:gd name="connsiteX4" fmla="*/ 4939862 w 6695090"/>
              <a:gd name="connsiteY4" fmla="*/ 1261242 h 3111063"/>
              <a:gd name="connsiteX5" fmla="*/ 6695090 w 6695090"/>
              <a:gd name="connsiteY5" fmla="*/ 0 h 3111063"/>
              <a:gd name="connsiteX0-1" fmla="*/ 0 w 6695090"/>
              <a:gd name="connsiteY0-2" fmla="*/ 3111063 h 3111063"/>
              <a:gd name="connsiteX1-3" fmla="*/ 819807 w 6695090"/>
              <a:gd name="connsiteY1-4" fmla="*/ 3111063 h 3111063"/>
              <a:gd name="connsiteX2-5" fmla="*/ 1313793 w 6695090"/>
              <a:gd name="connsiteY2-6" fmla="*/ 3058511 h 3111063"/>
              <a:gd name="connsiteX3-7" fmla="*/ 2879835 w 6695090"/>
              <a:gd name="connsiteY3-8" fmla="*/ 2606566 h 3111063"/>
              <a:gd name="connsiteX4-9" fmla="*/ 4960882 w 6695090"/>
              <a:gd name="connsiteY4-10" fmla="*/ 1261242 h 3111063"/>
              <a:gd name="connsiteX5-11" fmla="*/ 6695090 w 6695090"/>
              <a:gd name="connsiteY5-12" fmla="*/ 0 h 3111063"/>
              <a:gd name="connsiteX0-13" fmla="*/ 0 w 6695090"/>
              <a:gd name="connsiteY0-14" fmla="*/ 3111063 h 3111063"/>
              <a:gd name="connsiteX1-15" fmla="*/ 819807 w 6695090"/>
              <a:gd name="connsiteY1-16" fmla="*/ 3111063 h 3111063"/>
              <a:gd name="connsiteX2-17" fmla="*/ 1313793 w 6695090"/>
              <a:gd name="connsiteY2-18" fmla="*/ 3058511 h 3111063"/>
              <a:gd name="connsiteX3-19" fmla="*/ 2879835 w 6695090"/>
              <a:gd name="connsiteY3-20" fmla="*/ 2606566 h 3111063"/>
              <a:gd name="connsiteX4-21" fmla="*/ 4960882 w 6695090"/>
              <a:gd name="connsiteY4-22" fmla="*/ 1261242 h 3111063"/>
              <a:gd name="connsiteX5-23" fmla="*/ 6695090 w 6695090"/>
              <a:gd name="connsiteY5-24" fmla="*/ 0 h 3111063"/>
              <a:gd name="connsiteX0-25" fmla="*/ 0 w 6695090"/>
              <a:gd name="connsiteY0-26" fmla="*/ 3111063 h 3111063"/>
              <a:gd name="connsiteX1-27" fmla="*/ 819807 w 6695090"/>
              <a:gd name="connsiteY1-28" fmla="*/ 3111063 h 3111063"/>
              <a:gd name="connsiteX2-29" fmla="*/ 1313793 w 6695090"/>
              <a:gd name="connsiteY2-30" fmla="*/ 3058511 h 3111063"/>
              <a:gd name="connsiteX3-31" fmla="*/ 2858814 w 6695090"/>
              <a:gd name="connsiteY3-32" fmla="*/ 2596056 h 3111063"/>
              <a:gd name="connsiteX4-33" fmla="*/ 4960882 w 6695090"/>
              <a:gd name="connsiteY4-34" fmla="*/ 1261242 h 3111063"/>
              <a:gd name="connsiteX5-35" fmla="*/ 6695090 w 6695090"/>
              <a:gd name="connsiteY5-36" fmla="*/ 0 h 3111063"/>
              <a:gd name="connsiteX0-37" fmla="*/ 0 w 6695090"/>
              <a:gd name="connsiteY0-38" fmla="*/ 3111063 h 3111063"/>
              <a:gd name="connsiteX1-39" fmla="*/ 819807 w 6695090"/>
              <a:gd name="connsiteY1-40" fmla="*/ 3111063 h 3111063"/>
              <a:gd name="connsiteX2-41" fmla="*/ 1313793 w 6695090"/>
              <a:gd name="connsiteY2-42" fmla="*/ 3058511 h 3111063"/>
              <a:gd name="connsiteX3-43" fmla="*/ 2858814 w 6695090"/>
              <a:gd name="connsiteY3-44" fmla="*/ 2596056 h 3111063"/>
              <a:gd name="connsiteX4-45" fmla="*/ 4971392 w 6695090"/>
              <a:gd name="connsiteY4-46" fmla="*/ 1292774 h 3111063"/>
              <a:gd name="connsiteX5-47" fmla="*/ 6695090 w 6695090"/>
              <a:gd name="connsiteY5-48" fmla="*/ 0 h 3111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6695090" h="3111063">
                <a:moveTo>
                  <a:pt x="0" y="3111063"/>
                </a:moveTo>
                <a:lnTo>
                  <a:pt x="819807" y="3111063"/>
                </a:lnTo>
                <a:lnTo>
                  <a:pt x="1313793" y="3058511"/>
                </a:lnTo>
                <a:lnTo>
                  <a:pt x="2858814" y="2596056"/>
                </a:lnTo>
                <a:lnTo>
                  <a:pt x="4971392" y="1292774"/>
                </a:lnTo>
                <a:lnTo>
                  <a:pt x="6695090" y="0"/>
                </a:lnTo>
              </a:path>
            </a:pathLst>
          </a:custGeom>
          <a:noFill/>
          <a:ln w="698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1162482" y="5001205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0%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1802880" y="4971596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3%</a:t>
            </a:r>
            <a:endParaRPr lang="zh-CN" altLang="en-US" dirty="0"/>
          </a:p>
        </p:txBody>
      </p:sp>
      <p:sp>
        <p:nvSpPr>
          <p:cNvPr id="66" name="文本框 65"/>
          <p:cNvSpPr txBox="1"/>
          <p:nvPr/>
        </p:nvSpPr>
        <p:spPr>
          <a:xfrm>
            <a:off x="2634115" y="4750780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10%</a:t>
            </a:r>
            <a:endParaRPr lang="zh-CN" altLang="en-US" dirty="0"/>
          </a:p>
        </p:txBody>
      </p:sp>
      <p:sp>
        <p:nvSpPr>
          <p:cNvPr id="67" name="文本框 66"/>
          <p:cNvSpPr txBox="1"/>
          <p:nvPr/>
        </p:nvSpPr>
        <p:spPr>
          <a:xfrm>
            <a:off x="4449906" y="3836278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20%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6228504" y="2625115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25%</a:t>
            </a:r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11092292" y="4334128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20000</a:t>
            </a:r>
            <a:endParaRPr lang="zh-CN" altLang="en-US" dirty="0"/>
          </a:p>
        </p:txBody>
      </p:sp>
      <p:sp>
        <p:nvSpPr>
          <p:cNvPr id="77" name="文本框 76"/>
          <p:cNvSpPr txBox="1"/>
          <p:nvPr/>
        </p:nvSpPr>
        <p:spPr>
          <a:xfrm>
            <a:off x="11099828" y="3954884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30000</a:t>
            </a:r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11095317" y="3524540"/>
            <a:ext cx="92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40000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4470927" y="4414346"/>
            <a:ext cx="0" cy="1881351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5584466" y="3762331"/>
            <a:ext cx="0" cy="2417752"/>
          </a:xfrm>
          <a:prstGeom prst="straightConnector1">
            <a:avLst/>
          </a:prstGeom>
          <a:ln w="476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/>
        </p:nvSpPr>
        <p:spPr>
          <a:xfrm>
            <a:off x="3995023" y="6274237"/>
            <a:ext cx="9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250000</a:t>
            </a:r>
            <a:endParaRPr lang="zh-CN" altLang="en-US" dirty="0"/>
          </a:p>
        </p:txBody>
      </p:sp>
      <p:sp>
        <p:nvSpPr>
          <p:cNvPr id="81" name="文本框 80"/>
          <p:cNvSpPr txBox="1"/>
          <p:nvPr/>
        </p:nvSpPr>
        <p:spPr>
          <a:xfrm>
            <a:off x="5159502" y="6274237"/>
            <a:ext cx="9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330000</a:t>
            </a:r>
            <a:endParaRPr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870054" y="458566"/>
            <a:ext cx="926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假设我年度收入</a:t>
            </a:r>
            <a:r>
              <a:rPr lang="en-US" altLang="zh-CN" dirty="0"/>
              <a:t>25</a:t>
            </a:r>
            <a:r>
              <a:rPr lang="zh-CN" altLang="en-US" dirty="0"/>
              <a:t>万，我的学生年度收入</a:t>
            </a:r>
            <a:r>
              <a:rPr lang="en-US" altLang="zh-CN" dirty="0"/>
              <a:t>33</a:t>
            </a:r>
            <a:r>
              <a:rPr lang="zh-CN" altLang="en-US" dirty="0"/>
              <a:t>万，学生比我纳税多多少？</a:t>
            </a:r>
            <a:endParaRPr lang="zh-CN" altLang="en-US" dirty="0"/>
          </a:p>
        </p:txBody>
      </p:sp>
      <p:sp>
        <p:nvSpPr>
          <p:cNvPr id="83" name="文本框 82"/>
          <p:cNvSpPr txBox="1"/>
          <p:nvPr/>
        </p:nvSpPr>
        <p:spPr>
          <a:xfrm>
            <a:off x="3855930" y="4188729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21080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614622" y="3715543"/>
            <a:ext cx="805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37080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84260" y="804865"/>
            <a:ext cx="9263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答案是，差值</a:t>
            </a:r>
            <a:r>
              <a:rPr lang="en-US" altLang="zh-CN" dirty="0"/>
              <a:t>8</a:t>
            </a:r>
            <a:r>
              <a:rPr lang="zh-CN" altLang="en-US" dirty="0"/>
              <a:t>万，乘以</a:t>
            </a:r>
            <a:r>
              <a:rPr lang="en-US" altLang="zh-CN" dirty="0"/>
              <a:t>20%</a:t>
            </a:r>
            <a:r>
              <a:rPr lang="zh-CN" altLang="en-US" dirty="0"/>
              <a:t>，等于</a:t>
            </a:r>
            <a:r>
              <a:rPr lang="en-US" altLang="zh-CN" dirty="0"/>
              <a:t>16000</a:t>
            </a:r>
            <a:r>
              <a:rPr lang="zh-CN" altLang="en-US" dirty="0"/>
              <a:t>。也可以用复杂计算方法，分别计算出他纳税</a:t>
            </a:r>
            <a:r>
              <a:rPr lang="en-US" altLang="zh-CN" dirty="0"/>
              <a:t>37080</a:t>
            </a:r>
            <a:r>
              <a:rPr lang="zh-CN" altLang="en-US" dirty="0"/>
              <a:t>，我纳税</a:t>
            </a:r>
            <a:r>
              <a:rPr lang="en-US" altLang="zh-CN" dirty="0"/>
              <a:t>21080</a:t>
            </a:r>
            <a:r>
              <a:rPr lang="zh-CN" altLang="en-US" dirty="0"/>
              <a:t>，两者差值</a:t>
            </a:r>
            <a:r>
              <a:rPr lang="en-US" altLang="zh-CN" dirty="0"/>
              <a:t>16000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硅稳压管简介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514" y="1343820"/>
            <a:ext cx="10478813" cy="4330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461" y="4989583"/>
            <a:ext cx="4184539" cy="16397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19500" y="4620251"/>
            <a:ext cx="305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硅稳压管的折线化方程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7559040" y="1666240"/>
            <a:ext cx="1971040" cy="2335054"/>
          </a:xfrm>
          <a:prstGeom prst="roundRect">
            <a:avLst/>
          </a:pr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8128000" y="3698240"/>
            <a:ext cx="751840" cy="145288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8503920" y="2833767"/>
            <a:ext cx="426720" cy="300011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34" y="4538970"/>
            <a:ext cx="3271755" cy="19131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硅稳压管电路静态求解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2074" y="1447480"/>
            <a:ext cx="7168646" cy="41918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" y="1372549"/>
            <a:ext cx="3323504" cy="6532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67" y="1372549"/>
            <a:ext cx="4812030" cy="6921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34" y="2478909"/>
            <a:ext cx="3941763" cy="6186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40" y="3234502"/>
            <a:ext cx="2370700" cy="103263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其实，这还是一个两部件串联问题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4281" y="1418337"/>
            <a:ext cx="7025639" cy="48642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07100" y="6097944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8V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16516" y="6097944"/>
            <a:ext cx="87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10V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 flipH="1" flipV="1">
            <a:off x="3801753" y="3738623"/>
            <a:ext cx="3339827" cy="186352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58410" y="3481141"/>
            <a:ext cx="2343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10V/200ohm=50mA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354" y="2419109"/>
            <a:ext cx="2370700" cy="1032636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>
            <a:off x="6551271" y="3241823"/>
            <a:ext cx="949124" cy="91348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503284"/>
            <a:ext cx="3941763" cy="618627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3594619" y="4076991"/>
            <a:ext cx="795681" cy="48325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6284" y="1433146"/>
            <a:ext cx="100935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以上，就是晶体管放大的基本原理</a:t>
            </a:r>
            <a:r>
              <a:rPr lang="en-US" altLang="zh-CN" sz="6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6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确实可以放大。</a:t>
            </a:r>
            <a:endParaRPr lang="en-US" altLang="zh-CN" sz="6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6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6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6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粗粗演示，细节下回分解。</a:t>
            </a:r>
            <a:endParaRPr lang="zh-CN" altLang="en-US" sz="6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857" y="999287"/>
            <a:ext cx="4559343" cy="1271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78" y="1747520"/>
            <a:ext cx="4521957" cy="9979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03" y="800755"/>
            <a:ext cx="4313238" cy="834052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201920" y="1554480"/>
            <a:ext cx="822960" cy="416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519" y="3472009"/>
            <a:ext cx="3170281" cy="22709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00" y="3695183"/>
            <a:ext cx="4054158" cy="1646359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 rot="7014440">
            <a:off x="6335027" y="2502723"/>
            <a:ext cx="792480" cy="538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60294" y="5551938"/>
            <a:ext cx="383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此为静态结论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硅稳压管电路变化量求解笨办法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87920" y="1416938"/>
            <a:ext cx="1685841" cy="54621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2171220"/>
            <a:ext cx="5394960" cy="3154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79" y="1345834"/>
            <a:ext cx="7121441" cy="728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60" y="2171220"/>
            <a:ext cx="6567400" cy="3916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870" y="524967"/>
            <a:ext cx="3351530" cy="570946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4521200" y="995680"/>
            <a:ext cx="3709670" cy="4212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08480" y="1696720"/>
            <a:ext cx="909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这仅仅是一个简单电路，当电路更为复杂时，这种笨方法将让人难以接受。</a:t>
            </a:r>
            <a:endParaRPr lang="zh-CN" altLang="en-US" sz="6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动态求解，目的是什么？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输入信号是一个变化量，有变化量大小。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求解输出信号的变化量大小。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两者的比值，就是放大倍数。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这就是我们的目的。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在这种情况下，“动、静分离”的动态求解法应运而生，极大简化求解过程。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590" y="1447480"/>
            <a:ext cx="5100130" cy="298228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电流变化量，与电压静态无关，与电阻静、动态无关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4281" y="1418337"/>
            <a:ext cx="7025639" cy="4864273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830320" y="3911600"/>
            <a:ext cx="4023360" cy="16967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830320" y="3705937"/>
            <a:ext cx="4511040" cy="19023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830320" y="1981200"/>
            <a:ext cx="680720" cy="3634540"/>
          </a:xfrm>
          <a:prstGeom prst="line">
            <a:avLst/>
          </a:prstGeom>
          <a:ln w="666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830320" y="3201498"/>
            <a:ext cx="5689600" cy="23994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830320" y="2995835"/>
            <a:ext cx="6177280" cy="260506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258560" y="4632960"/>
            <a:ext cx="457200" cy="528320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389867" y="3911600"/>
            <a:ext cx="457200" cy="528320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33520" y="2965730"/>
            <a:ext cx="457200" cy="528320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942080" y="3698517"/>
            <a:ext cx="457200" cy="528320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solidFill>
              <a:schemeClr val="accent1">
                <a:shade val="50000"/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423920" y="2458720"/>
            <a:ext cx="975360" cy="1727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08480" y="2244587"/>
            <a:ext cx="181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动态等效模型</a:t>
            </a:r>
            <a:endParaRPr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动态求解法的核心思路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）将电路中所有部件，用动态等效模型代替。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）电路中：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电压不变的节点，接地。</a:t>
            </a:r>
            <a:endParaRPr lang="en-US" altLang="zh-CN" sz="2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电流不变的支路，开路。</a:t>
            </a:r>
            <a:endParaRPr lang="en-US" altLang="zh-CN" sz="2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）保留输入输出位置不变，直接求解动态输出。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0090" y="1447480"/>
            <a:ext cx="5030630" cy="29416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5075" y="380746"/>
            <a:ext cx="4769485" cy="34997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0" y="639475"/>
            <a:ext cx="5100130" cy="2982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81" y="4687094"/>
            <a:ext cx="10632364" cy="1244943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晶体管的动态等效模型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微变等效模型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晶体管动态模型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微变下成立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736" y="1713842"/>
            <a:ext cx="7926327" cy="28532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2063" y="234083"/>
            <a:ext cx="3869937" cy="46732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40" y="4907334"/>
            <a:ext cx="3390900" cy="1228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515" y="4942073"/>
            <a:ext cx="6572250" cy="600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588" y="5637120"/>
            <a:ext cx="3419475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晶体管放大电路的动态分析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分析目标及其详解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分析步骤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举例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初步认识晶体管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长相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电流关系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像不像洗澡器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动态分析的目标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——3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大指标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）电路的电压放大倍数，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Au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）电路的（动态）输入电阻。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）电路的输出电阻。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详解电压放大倍数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输出电压信号的幅度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输入电压信号的幅度。属于变化量大小。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一般以指定频率正弦波输入，可以是峰值比、峰峰值比，也可以是有效值比。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4526" y="1669732"/>
            <a:ext cx="1819275" cy="1019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817" y="3373120"/>
            <a:ext cx="4038600" cy="1066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34" y="4860956"/>
            <a:ext cx="10866120" cy="1203611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详解输入电阻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682" y="1825624"/>
            <a:ext cx="11181759" cy="39249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详解输出电阻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4" y="3180078"/>
            <a:ext cx="10358886" cy="3007043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不接负载电阻时，输出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1V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正弦波。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接入</a:t>
            </a:r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1k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负载电阻时，输出变为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0.5V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正弦波，则其输出电阻就是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1k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接入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1k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负载电阻时，输出变为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0.99V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正弦波，则其输出电阻远小于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1k</a:t>
            </a:r>
            <a:r>
              <a:rPr lang="el-GR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输出电阻越小，带负载能力越强。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715" y="1397064"/>
            <a:ext cx="11645124" cy="177285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455" y="1323975"/>
            <a:ext cx="10458450" cy="4819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35760" y="528320"/>
            <a:ext cx="8707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利用方框图，进一步理解三大指标</a:t>
            </a:r>
            <a:endParaRPr lang="zh-CN" altLang="en-US" sz="28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动态求解步骤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）画出放大电路的动态等效电路。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电压不变点接地；大电容短路。</a:t>
            </a:r>
            <a:endParaRPr lang="en-US" altLang="zh-CN" sz="2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）将晶体管用动态等效模型代替。</a:t>
            </a:r>
            <a:endParaRPr lang="en-US" altLang="zh-CN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）按照电路方法，求解放大倍数、输入电阻、输出电阻。</a:t>
            </a:r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1" y="233680"/>
            <a:ext cx="5685946" cy="35448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40" y="3205313"/>
            <a:ext cx="8666480" cy="365268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120" y="330033"/>
            <a:ext cx="8666480" cy="36526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55" y="4375785"/>
            <a:ext cx="7486650" cy="12763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120" y="330033"/>
            <a:ext cx="8666480" cy="36526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72" y="4364672"/>
            <a:ext cx="34575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361315"/>
            <a:ext cx="11734800" cy="3371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541" y="3816350"/>
            <a:ext cx="5072539" cy="2308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503555"/>
            <a:ext cx="5994400" cy="2426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双极型晶体管（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Bipolar Junction Transistor-BJT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592" y="2907147"/>
            <a:ext cx="9925050" cy="3476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80" y="1577639"/>
            <a:ext cx="2768832" cy="15774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355" y="1687368"/>
            <a:ext cx="2744582" cy="145402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20592" y="4001294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53097" y="4645459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953097" y="3597986"/>
            <a:ext cx="42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800" y="3149600"/>
            <a:ext cx="7301995" cy="32384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58913"/>
            <a:ext cx="7071360" cy="29803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05" y="4109402"/>
            <a:ext cx="1885950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静态动态综合分析（</a:t>
            </a:r>
            <a:r>
              <a:rPr lang="el-GR" altLang="zh-CN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=100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rbb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’=41</a:t>
            </a:r>
            <a:r>
              <a:rPr lang="el-GR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73" y="1679676"/>
            <a:ext cx="7905750" cy="47910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静态分析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1" y="1605757"/>
            <a:ext cx="5958839" cy="3611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3161" y="1687037"/>
            <a:ext cx="5958839" cy="361120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6136640" y="1717040"/>
            <a:ext cx="2397760" cy="3291840"/>
          </a:xfrm>
          <a:custGeom>
            <a:avLst/>
            <a:gdLst>
              <a:gd name="connsiteX0" fmla="*/ 1076960 w 2397760"/>
              <a:gd name="connsiteY0" fmla="*/ 30480 h 3291840"/>
              <a:gd name="connsiteX1" fmla="*/ 1076960 w 2397760"/>
              <a:gd name="connsiteY1" fmla="*/ 1188720 h 3291840"/>
              <a:gd name="connsiteX2" fmla="*/ 1381760 w 2397760"/>
              <a:gd name="connsiteY2" fmla="*/ 1188720 h 3291840"/>
              <a:gd name="connsiteX3" fmla="*/ 1381760 w 2397760"/>
              <a:gd name="connsiteY3" fmla="*/ 3007360 h 3291840"/>
              <a:gd name="connsiteX4" fmla="*/ 2397760 w 2397760"/>
              <a:gd name="connsiteY4" fmla="*/ 3007360 h 3291840"/>
              <a:gd name="connsiteX5" fmla="*/ 2397760 w 2397760"/>
              <a:gd name="connsiteY5" fmla="*/ 3291840 h 3291840"/>
              <a:gd name="connsiteX6" fmla="*/ 0 w 2397760"/>
              <a:gd name="connsiteY6" fmla="*/ 3291840 h 3291840"/>
              <a:gd name="connsiteX7" fmla="*/ 0 w 2397760"/>
              <a:gd name="connsiteY7" fmla="*/ 0 h 3291840"/>
              <a:gd name="connsiteX8" fmla="*/ 1076960 w 2397760"/>
              <a:gd name="connsiteY8" fmla="*/ 30480 h 3291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97760" h="3291840">
                <a:moveTo>
                  <a:pt x="1076960" y="30480"/>
                </a:moveTo>
                <a:lnTo>
                  <a:pt x="1076960" y="1188720"/>
                </a:lnTo>
                <a:lnTo>
                  <a:pt x="1381760" y="1188720"/>
                </a:lnTo>
                <a:lnTo>
                  <a:pt x="1381760" y="3007360"/>
                </a:lnTo>
                <a:lnTo>
                  <a:pt x="2397760" y="3007360"/>
                </a:lnTo>
                <a:lnTo>
                  <a:pt x="2397760" y="3291840"/>
                </a:lnTo>
                <a:lnTo>
                  <a:pt x="0" y="3291840"/>
                </a:lnTo>
                <a:lnTo>
                  <a:pt x="0" y="0"/>
                </a:lnTo>
                <a:lnTo>
                  <a:pt x="1076960" y="30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8707120" y="2052320"/>
            <a:ext cx="2092960" cy="2773680"/>
          </a:xfrm>
          <a:custGeom>
            <a:avLst/>
            <a:gdLst>
              <a:gd name="connsiteX0" fmla="*/ 0 w 2092960"/>
              <a:gd name="connsiteY0" fmla="*/ 0 h 3230880"/>
              <a:gd name="connsiteX1" fmla="*/ 0 w 2092960"/>
              <a:gd name="connsiteY1" fmla="*/ 3230880 h 3230880"/>
              <a:gd name="connsiteX2" fmla="*/ 2092960 w 2092960"/>
              <a:gd name="connsiteY2" fmla="*/ 3230880 h 3230880"/>
              <a:gd name="connsiteX3" fmla="*/ 2092960 w 2092960"/>
              <a:gd name="connsiteY3" fmla="*/ 416560 h 3230880"/>
              <a:gd name="connsiteX4" fmla="*/ 0 w 2092960"/>
              <a:gd name="connsiteY4" fmla="*/ 416560 h 3230880"/>
              <a:gd name="connsiteX0-1" fmla="*/ 0 w 2092960"/>
              <a:gd name="connsiteY0-2" fmla="*/ 0 h 2875280"/>
              <a:gd name="connsiteX1-3" fmla="*/ 0 w 2092960"/>
              <a:gd name="connsiteY1-4" fmla="*/ 2875280 h 2875280"/>
              <a:gd name="connsiteX2-5" fmla="*/ 2092960 w 2092960"/>
              <a:gd name="connsiteY2-6" fmla="*/ 2875280 h 2875280"/>
              <a:gd name="connsiteX3-7" fmla="*/ 2092960 w 2092960"/>
              <a:gd name="connsiteY3-8" fmla="*/ 60960 h 2875280"/>
              <a:gd name="connsiteX4-9" fmla="*/ 0 w 2092960"/>
              <a:gd name="connsiteY4-10" fmla="*/ 60960 h 28752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92960" h="2875280">
                <a:moveTo>
                  <a:pt x="0" y="0"/>
                </a:moveTo>
                <a:lnTo>
                  <a:pt x="0" y="2875280"/>
                </a:lnTo>
                <a:lnTo>
                  <a:pt x="2092960" y="2875280"/>
                </a:lnTo>
                <a:lnTo>
                  <a:pt x="2092960" y="60960"/>
                </a:lnTo>
                <a:lnTo>
                  <a:pt x="0" y="6096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770880" y="3759200"/>
            <a:ext cx="1463040" cy="670560"/>
          </a:xfrm>
          <a:prstGeom prst="rightArrow">
            <a:avLst>
              <a:gd name="adj1" fmla="val 31818"/>
              <a:gd name="adj2" fmla="val 63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33720" y="3631962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静态通路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438400" y="5927346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IBQ=129.8uA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260340" y="5802348"/>
            <a:ext cx="248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ICQ=12.98mA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260340" y="6202809"/>
            <a:ext cx="6093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UCEQ=15-12.98*0.5-12.98*1.01*0.1=7.199V</a:t>
            </a:r>
            <a:r>
              <a:rPr lang="zh-CN" altLang="en-US" dirty="0"/>
              <a:t>，放大状态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174240" y="5252159"/>
            <a:ext cx="388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IBQ</a:t>
            </a:r>
            <a:r>
              <a:rPr lang="zh-CN" altLang="en-US" dirty="0"/>
              <a:t>*</a:t>
            </a:r>
            <a:r>
              <a:rPr lang="en-US" altLang="zh-CN" dirty="0"/>
              <a:t>RB+(1+BITA)IBQ*RE+UBEQ=15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161156" y="5232786"/>
            <a:ext cx="429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UBEQ=0.7</a:t>
            </a:r>
            <a:endParaRPr lang="zh-CN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动态分析</a:t>
            </a:r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第一步，画出动态等效图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33" y="3523399"/>
            <a:ext cx="5070327" cy="3072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14" y="1544320"/>
            <a:ext cx="7747283" cy="29752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360" y="5059769"/>
            <a:ext cx="3048000" cy="126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602" y="5324259"/>
            <a:ext cx="1666875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514" y="81280"/>
            <a:ext cx="10801350" cy="3943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2" y="4184627"/>
            <a:ext cx="10651173" cy="191073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040" y="579120"/>
            <a:ext cx="11277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晶体管放大电路的静态求解方法总结</a:t>
            </a:r>
            <a:endParaRPr lang="en-US" altLang="zh-CN" sz="5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利用电源电压，以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BQ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为未知量，列出包含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BEQ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的电压方程，利用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BEQ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=0.7V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，解得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BQ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，其余的迎刃而解。最终写出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CQ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CEQ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需要时，利用戴维宁等效。</a:t>
            </a:r>
            <a:endParaRPr lang="en-US" altLang="zh-CN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040" y="579120"/>
            <a:ext cx="112776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晶体管放大电路的动态求解方法总结</a:t>
            </a:r>
            <a:endParaRPr lang="en-US" altLang="zh-CN" sz="5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en-US" altLang="zh-CN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1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）利用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800" dirty="0">
                <a:latin typeface="华文中宋" panose="02010600040101010101" pitchFamily="2" charset="-122"/>
                <a:ea typeface="华文中宋" panose="02010600040101010101" pitchFamily="2" charset="-122"/>
              </a:rPr>
              <a:t>BQ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，求解</a:t>
            </a:r>
            <a:r>
              <a:rPr lang="en-US" altLang="zh-CN" sz="4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r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be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    	2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）画出动态等效电路图：</a:t>
            </a:r>
            <a:endParaRPr lang="en-US" altLang="zh-CN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电压不变点接地，大电容短路，小电容开路。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en-US" altLang="zh-CN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		</a:t>
            </a:r>
            <a:r>
              <a:rPr lang="zh-CN" altLang="en-US" sz="3600" dirty="0">
                <a:latin typeface="华文中宋" panose="02010600040101010101" pitchFamily="2" charset="-122"/>
                <a:ea typeface="华文中宋" panose="02010600040101010101" pitchFamily="2" charset="-122"/>
              </a:rPr>
              <a:t>将晶体管用微变动态模型代入。</a:t>
            </a:r>
            <a:endParaRPr lang="en-US" altLang="zh-CN" sz="36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	3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）将输入、输出均写成</a:t>
            </a:r>
            <a:r>
              <a:rPr lang="en-US" altLang="zh-CN" sz="4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i</a:t>
            </a:r>
            <a:r>
              <a:rPr lang="en-US" altLang="zh-CN" sz="24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b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的表达式，算出</a:t>
            </a:r>
            <a:r>
              <a:rPr lang="en-US" altLang="zh-CN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u</a:t>
            </a:r>
            <a:r>
              <a:rPr lang="zh-CN" altLang="en-US" sz="44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，按照定义算出输入、输出电阻。</a:t>
            </a:r>
            <a:endParaRPr lang="en-US" altLang="zh-CN" sz="4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7040" y="579120"/>
            <a:ext cx="11277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前面</a:t>
            </a:r>
            <a:r>
              <a:rPr lang="en-US" altLang="zh-CN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100</a:t>
            </a:r>
            <a:r>
              <a:rPr lang="zh-CN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多页的</a:t>
            </a:r>
            <a:r>
              <a:rPr lang="en-US" altLang="zh-CN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PPT</a:t>
            </a:r>
            <a:r>
              <a:rPr lang="zh-CN" altLang="en-US" sz="60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，落实到战斗力上，就解决前述两个问题：晶体管放大电路的静态求解，以及动态求解（放大倍数、输入电阻、输出电阻）</a:t>
            </a:r>
            <a:endParaRPr lang="en-US" altLang="zh-CN" sz="60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实验测量方法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电压放大倍数的实验测量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输入电阻的实验测量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输出电阻的实验测量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电压放大倍数的实测方法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955547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）用示波器观察输出信号，不失真，与输入信号同频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随动。</a:t>
            </a:r>
            <a:endParaRPr lang="en-US" altLang="zh-CN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）用毫伏表测量输入信号电压有效值，输出信号电压有效值，两者相除即可。</a:t>
            </a:r>
            <a:endParaRPr lang="en-US" altLang="zh-CN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毫伏表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专门测量信号有效值的精密仪器，带宽一般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3MHz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。目前，更多人喜欢用台式万用表测量信号有效值</a:t>
            </a:r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——1MHz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</a:t>
            </a:r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）用示波器直接测量信号幅度，也可以粗测放大倍数。</a:t>
            </a:r>
            <a:endParaRPr lang="zh-CN" altLang="en-US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正常工作时晶体管的基本电流关系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4225" y="1322945"/>
            <a:ext cx="5057775" cy="4029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7" y="4999458"/>
            <a:ext cx="10984524" cy="16801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86" y="1570649"/>
            <a:ext cx="8557463" cy="97032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输入电阻的实测方法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2748" y="1522802"/>
            <a:ext cx="8890932" cy="35820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024" y="5146674"/>
            <a:ext cx="4528185" cy="132120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输入电阻的实测方法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42" y="2054917"/>
            <a:ext cx="11594553" cy="345751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8939" y="2402238"/>
            <a:ext cx="5161084" cy="2969862"/>
          </a:xfrm>
        </p:spPr>
        <p:txBody>
          <a:bodyPr/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共射级综合分析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6323308" y="1872762"/>
            <a:ext cx="5269424" cy="3367453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共*极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电阻好处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实例（夯实静态、动态方法）</a:t>
            </a:r>
            <a:endParaRPr lang="en-US" altLang="zh-CN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方框图法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怎么区分“共*极电路”？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1825625"/>
            <a:ext cx="10419079" cy="4351338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单晶体管放大电路，一般分为三种：</a:t>
            </a:r>
            <a:endParaRPr lang="en-US" altLang="zh-CN" sz="32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共射极、共集电极、共基极。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输入接入一个极、从另一极输出，剩下的哪个极*，就叫共*极。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069" y="511031"/>
            <a:ext cx="7228155" cy="6210105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838201" y="1825625"/>
            <a:ext cx="3226903" cy="2289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输入：基极。</a:t>
            </a:r>
            <a:endParaRPr lang="en-US" altLang="zh-CN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输出：集电极。</a:t>
            </a:r>
            <a:endParaRPr lang="en-US" altLang="zh-CN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为共射极。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885" y="895979"/>
            <a:ext cx="9360078" cy="5657442"/>
          </a:xfrm>
          <a:prstGeom prst="rect">
            <a:avLst/>
          </a:prstGeom>
        </p:spPr>
      </p:pic>
      <p:sp>
        <p:nvSpPr>
          <p:cNvPr id="5" name="内容占位符 2"/>
          <p:cNvSpPr txBox="1"/>
          <p:nvPr/>
        </p:nvSpPr>
        <p:spPr>
          <a:xfrm>
            <a:off x="6364358" y="801895"/>
            <a:ext cx="3226903" cy="2289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输入：发射极。</a:t>
            </a:r>
            <a:endParaRPr lang="en-US" altLang="zh-CN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输出：集电极。</a:t>
            </a:r>
            <a:endParaRPr lang="en-US" altLang="zh-CN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为共基极。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5553" y="832644"/>
            <a:ext cx="8120061" cy="5886463"/>
          </a:xfrm>
          <a:prstGeom prst="rect">
            <a:avLst/>
          </a:prstGeom>
        </p:spPr>
      </p:pic>
      <p:sp>
        <p:nvSpPr>
          <p:cNvPr id="4" name="内容占位符 2"/>
          <p:cNvSpPr txBox="1"/>
          <p:nvPr/>
        </p:nvSpPr>
        <p:spPr>
          <a:xfrm>
            <a:off x="7522060" y="832644"/>
            <a:ext cx="3226903" cy="22891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输入：基极。</a:t>
            </a:r>
            <a:endParaRPr lang="en-US" altLang="zh-CN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输出：发射极。</a:t>
            </a:r>
            <a:endParaRPr lang="en-US" altLang="zh-CN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为共集电极。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电阻电路的好处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4435" y="1825625"/>
            <a:ext cx="4800686" cy="4351338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形成静态电路，由</a:t>
            </a:r>
            <a:r>
              <a:rPr lang="en-US" altLang="zh-CN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个关键电阻实现，称为</a:t>
            </a:r>
            <a:r>
              <a:rPr lang="en-US" altLang="zh-CN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电阻电路。</a:t>
            </a:r>
            <a:endParaRPr lang="en-US" altLang="zh-CN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30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“当电阻确定后，更换不同</a:t>
            </a:r>
            <a:r>
              <a:rPr lang="el-GR" altLang="zh-CN" sz="3000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β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的晶体管，静态工作点变化不大”是其最大好处。</a:t>
            </a:r>
            <a:endParaRPr lang="zh-CN" altLang="en-US" sz="30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3263" y="717259"/>
            <a:ext cx="6354738" cy="5459704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举例（</a:t>
            </a:r>
            <a:r>
              <a:rPr lang="el-GR" altLang="zh-CN" i="1" dirty="0">
                <a:latin typeface="华文中宋" panose="02010600040101010101" pitchFamily="2" charset="-122"/>
                <a:ea typeface="华文中宋" panose="02010600040101010101" pitchFamily="2" charset="-122"/>
              </a:rPr>
              <a:t>β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=100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rbb</a:t>
            </a:r>
            <a:r>
              <a:rPr lang="en-US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’=132</a:t>
            </a:r>
            <a:r>
              <a:rPr lang="el-GR" altLang="zh-CN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Ω</a:t>
            </a:r>
            <a:r>
              <a:rPr lang="zh-CN" altLang="en-US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9348" y="1098722"/>
            <a:ext cx="6354738" cy="5459704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04434" y="1707978"/>
            <a:ext cx="4800686" cy="4351338"/>
          </a:xfrm>
        </p:spPr>
        <p:txBody>
          <a:bodyPr>
            <a:normAutofit lnSpcReduction="10000"/>
          </a:bodyPr>
          <a:lstStyle/>
          <a:p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）求解静态。</a:t>
            </a:r>
            <a:endParaRPr lang="en-US" altLang="zh-CN" sz="3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）求解</a:t>
            </a:r>
            <a:r>
              <a:rPr lang="en-US" altLang="zh-CN" sz="3000" dirty="0" err="1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Aus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3000" dirty="0" err="1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uo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3000" dirty="0" err="1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ui</a:t>
            </a:r>
            <a:endParaRPr lang="en-US" altLang="zh-CN" sz="3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需要区分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RS</a:t>
            </a:r>
            <a:r>
              <a:rPr lang="zh-CN" altLang="en-US" sz="3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的性质。</a:t>
            </a:r>
            <a:endParaRPr lang="en-US" altLang="zh-CN" sz="3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信号源内阻（输出电阻）</a:t>
            </a:r>
            <a:endParaRPr lang="en-US" altLang="zh-CN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lvl="1"/>
            <a:r>
              <a:rPr lang="zh-CN" altLang="en-US" sz="2800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电路串联电阻</a:t>
            </a:r>
            <a:endParaRPr lang="zh-CN" altLang="en-US" sz="28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华文中宋" panose="02010600040101010101" pitchFamily="2" charset="-122"/>
                <a:ea typeface="华文中宋" panose="02010600040101010101" pitchFamily="2" charset="-122"/>
              </a:rPr>
              <a:t>4</a:t>
            </a:r>
            <a:r>
              <a:rPr lang="zh-CN" altLang="en-US" dirty="0">
                <a:latin typeface="华文中宋" panose="02010600040101010101" pitchFamily="2" charset="-122"/>
                <a:ea typeface="华文中宋" panose="02010600040101010101" pitchFamily="2" charset="-122"/>
              </a:rPr>
              <a:t>电阻电路的静态估算</a:t>
            </a:r>
            <a:endParaRPr lang="zh-CN" altLang="en-US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080" y="1825625"/>
            <a:ext cx="10358886" cy="4351338"/>
          </a:xfrm>
        </p:spPr>
        <p:txBody>
          <a:bodyPr>
            <a:normAutofit/>
          </a:bodyPr>
          <a:lstStyle/>
          <a:p>
            <a:endParaRPr lang="zh-CN" altLang="en-US" sz="2400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113" y="1377156"/>
            <a:ext cx="11449050" cy="5248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74" y="5065143"/>
            <a:ext cx="5071793" cy="6076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544" y="5672766"/>
            <a:ext cx="4365146" cy="6226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326" y="5857177"/>
            <a:ext cx="1357402" cy="3790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GQzNzI3ODYxZGU5ZmExN2U4ZTQ2ZWZjMTViYzEzOTQifQ=="/>
  <p:tag name="KSO_WPP_MARK_KEY" val="b40c14f1-eb9a-4567-93af-bf9f047c8a20"/>
</p:tagLst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欢迎使用 PowerPoint</Template>
  <TotalTime>0</TotalTime>
  <Words>6302</Words>
  <Application>WPS 演示</Application>
  <PresentationFormat>宽屏</PresentationFormat>
  <Paragraphs>756</Paragraphs>
  <Slides>156</Slides>
  <Notes>60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156</vt:i4>
      </vt:variant>
    </vt:vector>
  </HeadingPairs>
  <TitlesOfParts>
    <vt:vector size="170" baseType="lpstr">
      <vt:lpstr>Arial</vt:lpstr>
      <vt:lpstr>宋体</vt:lpstr>
      <vt:lpstr>Wingdings</vt:lpstr>
      <vt:lpstr>Microsoft YaHei UI</vt:lpstr>
      <vt:lpstr>华文中宋</vt:lpstr>
      <vt:lpstr>Segoe UI</vt:lpstr>
      <vt:lpstr>微软雅黑</vt:lpstr>
      <vt:lpstr>Arial Unicode MS</vt:lpstr>
      <vt:lpstr>Segoe UI Light</vt:lpstr>
      <vt:lpstr>Calibri</vt:lpstr>
      <vt:lpstr>Times New Roman</vt:lpstr>
      <vt:lpstr>Cambria Math</vt:lpstr>
      <vt:lpstr>华文仿宋</vt:lpstr>
      <vt:lpstr>WelcomeDoc</vt:lpstr>
      <vt:lpstr>新模电授课——Part1C</vt:lpstr>
      <vt:lpstr>晶体管——双极型晶体管的工作原理及放大电路</vt:lpstr>
      <vt:lpstr>电压信号如何放大？ 晶体管的引入</vt:lpstr>
      <vt:lpstr>PowerPoint 演示文稿</vt:lpstr>
      <vt:lpstr>信号放大的基本原理——真晶体管实现</vt:lpstr>
      <vt:lpstr>PowerPoint 演示文稿</vt:lpstr>
      <vt:lpstr>初步认识晶体管</vt:lpstr>
      <vt:lpstr>双极型晶体管（Bipolar Junction Transistor-BJT）</vt:lpstr>
      <vt:lpstr>正常工作时晶体管的基本电流关系</vt:lpstr>
      <vt:lpstr>准确认识晶体管——伏安特性</vt:lpstr>
      <vt:lpstr>BJT的输入伏安特性</vt:lpstr>
      <vt:lpstr>BJT的输出伏安特性</vt:lpstr>
      <vt:lpstr>简化的输出伏安特性</vt:lpstr>
      <vt:lpstr>前期铺垫和储备  枯燥中，耐心</vt:lpstr>
      <vt:lpstr>初识静态和动态</vt:lpstr>
      <vt:lpstr>静态电阻和动态电阻</vt:lpstr>
      <vt:lpstr>静态β和动态β——加深对静态和动态的理解</vt:lpstr>
      <vt:lpstr>双部件串联的图解法——问题的来源</vt:lpstr>
      <vt:lpstr>双部件串联的图解法，一般性问题和解法</vt:lpstr>
      <vt:lpstr>电阻、二极管串联的解法</vt:lpstr>
      <vt:lpstr>电阻、二极管串联的解法</vt:lpstr>
      <vt:lpstr>“两部件串联求解”在放大电路分析中的应用</vt:lpstr>
      <vt:lpstr>b、e环节串联R1</vt:lpstr>
      <vt:lpstr>c、e环节串联RC</vt:lpstr>
      <vt:lpstr>两部件串联法总结</vt:lpstr>
      <vt:lpstr>静态工作点</vt:lpstr>
      <vt:lpstr>PowerPoint 演示文稿</vt:lpstr>
      <vt:lpstr>构建最简单的 单晶体管放大电路 比较有趣</vt:lpstr>
      <vt:lpstr>理论电路存在两个严重问题</vt:lpstr>
      <vt:lpstr>改为单电源实现偏置电路</vt:lpstr>
      <vt:lpstr>耦合——Coupling</vt:lpstr>
      <vt:lpstr>直接耦合——direct coupling</vt:lpstr>
      <vt:lpstr>阻容耦合——resistance capacitance coupling</vt:lpstr>
      <vt:lpstr>（1）稳定后的静态，左图右图完全一致</vt:lpstr>
      <vt:lpstr>（2）输入信号无损失跨越电容</vt:lpstr>
      <vt:lpstr>阻容耦合完整电路——第一次见到可用的单管放大器</vt:lpstr>
      <vt:lpstr>晶体管的4种工作状态 有点枯燥</vt:lpstr>
      <vt:lpstr>从伏安特性图看晶体管4种工作状态</vt:lpstr>
      <vt:lpstr>从电压关系看4种工作状态</vt:lpstr>
      <vt:lpstr>给电路 求静态、状态判断 看家本领一</vt:lpstr>
      <vt:lpstr>晶体管工作状态判断的目的</vt:lpstr>
      <vt:lpstr>为什么求解“晶体管电路静态”？</vt:lpstr>
      <vt:lpstr>放大结构的定义</vt:lpstr>
      <vt:lpstr>放大结构的判断</vt:lpstr>
      <vt:lpstr>放大结构的判断举例1</vt:lpstr>
      <vt:lpstr>放大结构的判断举例2</vt:lpstr>
      <vt:lpstr>晶体管的4种工作状态判断流程图</vt:lpstr>
      <vt:lpstr>晶体管电路的静态估算</vt:lpstr>
      <vt:lpstr>晶体管电路静态估算举例1</vt:lpstr>
      <vt:lpstr>晶体管电路静态估算举例2</vt:lpstr>
      <vt:lpstr>晶体管电路静态估算举例3</vt:lpstr>
      <vt:lpstr>晶体管电路静态估算举例4</vt:lpstr>
      <vt:lpstr>现场演练：晶体管电路的静态估算1</vt:lpstr>
      <vt:lpstr>现场演练：晶体管电路的静态估算2</vt:lpstr>
      <vt:lpstr>动态求解方法，以硅稳压管为例</vt:lpstr>
      <vt:lpstr>PowerPoint 演示文稿</vt:lpstr>
      <vt:lpstr>硅稳压管简介</vt:lpstr>
      <vt:lpstr>硅稳压管电路静态求解</vt:lpstr>
      <vt:lpstr>其实，这还是一个两部件串联问题</vt:lpstr>
      <vt:lpstr>PowerPoint 演示文稿</vt:lpstr>
      <vt:lpstr>硅稳压管电路变化量求解笨办法</vt:lpstr>
      <vt:lpstr>PowerPoint 演示文稿</vt:lpstr>
      <vt:lpstr>动态求解，目的是什么？</vt:lpstr>
      <vt:lpstr>电流变化量，与电压静态无关，与电阻静、动态无关</vt:lpstr>
      <vt:lpstr>动态求解法的核心思路</vt:lpstr>
      <vt:lpstr>PowerPoint 演示文稿</vt:lpstr>
      <vt:lpstr>晶体管的动态等效模型——微变等效模型</vt:lpstr>
      <vt:lpstr>晶体管动态模型——微变下成立</vt:lpstr>
      <vt:lpstr>晶体管放大电路的动态分析</vt:lpstr>
      <vt:lpstr>动态分析的目标——3大指标</vt:lpstr>
      <vt:lpstr>详解电压放大倍数</vt:lpstr>
      <vt:lpstr>详解输入电阻</vt:lpstr>
      <vt:lpstr>详解输出电阻</vt:lpstr>
      <vt:lpstr>PowerPoint 演示文稿</vt:lpstr>
      <vt:lpstr>动态求解步骤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静态动态综合分析（β=100，rbb’=41Ω）</vt:lpstr>
      <vt:lpstr>静态分析</vt:lpstr>
      <vt:lpstr>动态分析——第一步，画出动态等效图</vt:lpstr>
      <vt:lpstr>PowerPoint 演示文稿</vt:lpstr>
      <vt:lpstr>PowerPoint 演示文稿</vt:lpstr>
      <vt:lpstr>PowerPoint 演示文稿</vt:lpstr>
      <vt:lpstr>PowerPoint 演示文稿</vt:lpstr>
      <vt:lpstr>实验测量方法</vt:lpstr>
      <vt:lpstr>电压放大倍数的实测方法</vt:lpstr>
      <vt:lpstr>输入电阻的实测方法</vt:lpstr>
      <vt:lpstr>输入电阻的实测方法</vt:lpstr>
      <vt:lpstr>共射级综合分析</vt:lpstr>
      <vt:lpstr>怎么区分“共*极电路”？</vt:lpstr>
      <vt:lpstr>PowerPoint 演示文稿</vt:lpstr>
      <vt:lpstr>PowerPoint 演示文稿</vt:lpstr>
      <vt:lpstr>PowerPoint 演示文稿</vt:lpstr>
      <vt:lpstr>4电阻电路的好处</vt:lpstr>
      <vt:lpstr>举例（β=100，rbb’=132Ω）</vt:lpstr>
      <vt:lpstr>4电阻电路的静态估算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共基、共集电极，以及PNP管</vt:lpstr>
      <vt:lpstr>共基极放大电路</vt:lpstr>
      <vt:lpstr>PowerPoint 演示文稿</vt:lpstr>
      <vt:lpstr>PowerPoint 演示文稿</vt:lpstr>
      <vt:lpstr>PowerPoint 演示文稿</vt:lpstr>
      <vt:lpstr>共集电极放大电路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PNP管——动态完全相同，区别在于静态</vt:lpstr>
      <vt:lpstr>PowerPoint 演示文稿</vt:lpstr>
      <vt:lpstr>举例，bita=567,rbb’=1813ohm</vt:lpstr>
      <vt:lpstr>大信号失真</vt:lpstr>
      <vt:lpstr>输入级失真</vt:lpstr>
      <vt:lpstr>输出级失真</vt:lpstr>
      <vt:lpstr>失真电压裕度Uopp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多级放大电路</vt:lpstr>
      <vt:lpstr>基本概念</vt:lpstr>
      <vt:lpstr>阻容耦合多级电路</vt:lpstr>
      <vt:lpstr>阻容耦合多级电路的静态求解方法</vt:lpstr>
      <vt:lpstr>阻容耦合多级电路的动态求解方法</vt:lpstr>
      <vt:lpstr>举例（</vt:lpstr>
      <vt:lpstr>举例：静态求解</vt:lpstr>
      <vt:lpstr>举例：动态求解</vt:lpstr>
      <vt:lpstr>举例：动态求解</vt:lpstr>
      <vt:lpstr>举例：动态求解</vt:lpstr>
      <vt:lpstr>多级放大电路动态求解的方框图法：三大参数独立时</vt:lpstr>
      <vt:lpstr>举例，按照方框图法，求解前述举例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pc</cp:lastModifiedBy>
  <cp:revision>8</cp:revision>
  <dcterms:created xsi:type="dcterms:W3CDTF">2015-04-06T11:15:00Z</dcterms:created>
  <dcterms:modified xsi:type="dcterms:W3CDTF">2023-06-04T07:40:41Z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  <property fmtid="{D5CDD505-2E9C-101B-9397-08002B2CF9AE}" pid="3" name="ICV">
    <vt:lpwstr>6DA3277F606C42D4BD9FEA18B751428F</vt:lpwstr>
  </property>
  <property fmtid="{D5CDD505-2E9C-101B-9397-08002B2CF9AE}" pid="4" name="KSOProductBuildVer">
    <vt:lpwstr>2052-11.1.0.14309</vt:lpwstr>
  </property>
</Properties>
</file>